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8" r:id="rId2"/>
    <p:sldId id="260" r:id="rId3"/>
    <p:sldId id="267" r:id="rId4"/>
    <p:sldId id="264" r:id="rId5"/>
    <p:sldId id="265" r:id="rId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34" y="346"/>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3168" y="-8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B5D3C10-AAD6-4749-B603-F7846D8490FD}" type="datetimeFigureOut">
              <a:rPr lang="ro-RO" smtClean="0"/>
              <a:t>15.02.2022</a:t>
            </a:fld>
            <a:endParaRPr lang="ro-R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5C04AD4-5DFA-4E60-A6B4-2F051D811308}" type="slidenum">
              <a:rPr lang="ro-RO" smtClean="0"/>
              <a:t>‹#›</a:t>
            </a:fld>
            <a:endParaRPr lang="ro-RO"/>
          </a:p>
        </p:txBody>
      </p:sp>
    </p:spTree>
    <p:extLst>
      <p:ext uri="{BB962C8B-B14F-4D97-AF65-F5344CB8AC3E}">
        <p14:creationId xmlns:p14="http://schemas.microsoft.com/office/powerpoint/2010/main" val="187381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4C427F9-38F3-4DFB-8CA4-D4945DC1D2C5}" type="datetimeFigureOut">
              <a:rPr lang="en-GB" smtClean="0"/>
              <a:pPr/>
              <a:t>15/02/2022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D133526-CA3C-47F4-A2FE-0D9F111DF838}" type="slidenum">
              <a:rPr lang="en-GB" smtClean="0"/>
              <a:pPr/>
              <a:t>‹#›</a:t>
            </a:fld>
            <a:endParaRPr lang="en-GB"/>
          </a:p>
        </p:txBody>
      </p:sp>
    </p:spTree>
    <p:extLst>
      <p:ext uri="{BB962C8B-B14F-4D97-AF65-F5344CB8AC3E}">
        <p14:creationId xmlns:p14="http://schemas.microsoft.com/office/powerpoint/2010/main" val="45696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69946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133526-CA3C-47F4-A2FE-0D9F111DF838}" type="slidenum">
              <a:rPr lang="en-GB" smtClean="0"/>
              <a:pPr/>
              <a:t>2</a:t>
            </a:fld>
            <a:endParaRPr lang="en-GB"/>
          </a:p>
        </p:txBody>
      </p:sp>
    </p:spTree>
    <p:extLst>
      <p:ext uri="{BB962C8B-B14F-4D97-AF65-F5344CB8AC3E}">
        <p14:creationId xmlns:p14="http://schemas.microsoft.com/office/powerpoint/2010/main" val="2478607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133526-CA3C-47F4-A2FE-0D9F111DF838}" type="slidenum">
              <a:rPr lang="en-GB" smtClean="0"/>
              <a:pPr/>
              <a:t>3</a:t>
            </a:fld>
            <a:endParaRPr lang="en-GB"/>
          </a:p>
        </p:txBody>
      </p:sp>
    </p:spTree>
    <p:extLst>
      <p:ext uri="{BB962C8B-B14F-4D97-AF65-F5344CB8AC3E}">
        <p14:creationId xmlns:p14="http://schemas.microsoft.com/office/powerpoint/2010/main" val="783173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133526-CA3C-47F4-A2FE-0D9F111DF838}" type="slidenum">
              <a:rPr lang="en-GB" smtClean="0"/>
              <a:pPr/>
              <a:t>4</a:t>
            </a:fld>
            <a:endParaRPr lang="en-GB"/>
          </a:p>
        </p:txBody>
      </p:sp>
    </p:spTree>
    <p:extLst>
      <p:ext uri="{BB962C8B-B14F-4D97-AF65-F5344CB8AC3E}">
        <p14:creationId xmlns:p14="http://schemas.microsoft.com/office/powerpoint/2010/main" val="1640835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133526-CA3C-47F4-A2FE-0D9F111DF838}" type="slidenum">
              <a:rPr lang="en-GB" smtClean="0"/>
              <a:pPr/>
              <a:t>5</a:t>
            </a:fld>
            <a:endParaRPr lang="en-GB"/>
          </a:p>
        </p:txBody>
      </p:sp>
    </p:spTree>
    <p:extLst>
      <p:ext uri="{BB962C8B-B14F-4D97-AF65-F5344CB8AC3E}">
        <p14:creationId xmlns:p14="http://schemas.microsoft.com/office/powerpoint/2010/main" val="4056424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a:t>Clic pentru editare stil titlu</a:t>
            </a:r>
            <a:endParaRPr lang="en-US"/>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Clic pentru a edita stilul de subtitlu</a:t>
            </a:r>
            <a:endParaRPr lang="en-US"/>
          </a:p>
        </p:txBody>
      </p:sp>
      <p:sp>
        <p:nvSpPr>
          <p:cNvPr id="4" name="Substituent dată 3"/>
          <p:cNvSpPr>
            <a:spLocks noGrp="1"/>
          </p:cNvSpPr>
          <p:nvPr>
            <p:ph type="dt" sz="half" idx="10"/>
          </p:nvPr>
        </p:nvSpPr>
        <p:spPr/>
        <p:txBody>
          <a:bodyPr/>
          <a:lstStyle/>
          <a:p>
            <a:fld id="{21F6F986-4B3E-4E55-A7FE-75F43F33FC4C}" type="datetime1">
              <a:rPr lang="en-US" smtClean="0"/>
              <a:t>2/15/2022</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80168C8F-1E06-4DCF-8E7D-ED1C0FA6994D}" type="slidenum">
              <a:rPr lang="en-US" smtClean="0"/>
              <a:pPr/>
              <a:t>‹#›</a:t>
            </a:fld>
            <a:endParaRPr lang="en-US"/>
          </a:p>
        </p:txBody>
      </p:sp>
      <p:sp>
        <p:nvSpPr>
          <p:cNvPr id="7" name="Rectangle 2">
            <a:extLst>
              <a:ext uri="{FF2B5EF4-FFF2-40B4-BE49-F238E27FC236}">
                <a16:creationId xmlns:a16="http://schemas.microsoft.com/office/drawing/2014/main" id="{58E395C4-B642-49B3-ADA8-2E996B5391C7}"/>
              </a:ext>
            </a:extLst>
          </p:cNvPr>
          <p:cNvSpPr>
            <a:spLocks noChangeArrowheads="1"/>
          </p:cNvSpPr>
          <p:nvPr userDrawn="1"/>
        </p:nvSpPr>
        <p:spPr bwMode="auto">
          <a:xfrm>
            <a:off x="1259632" y="-27519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8">
            <a:extLst>
              <a:ext uri="{FF2B5EF4-FFF2-40B4-BE49-F238E27FC236}">
                <a16:creationId xmlns:a16="http://schemas.microsoft.com/office/drawing/2014/main" id="{B33D1A7E-AEC7-426E-ACFD-83F736A62F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04568" y="77233"/>
            <a:ext cx="5943600" cy="7810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EF6B4BBA-AB4B-401C-B82B-20D0E20091A5}"/>
              </a:ext>
            </a:extLst>
          </p:cNvPr>
          <p:cNvSpPr>
            <a:spLocks noChangeArrowheads="1"/>
          </p:cNvSpPr>
          <p:nvPr userDrawn="1"/>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1100" b="0" i="0" u="none" strike="noStrike" cap="none" normalizeH="0" baseline="0" dirty="0">
                <a:ln>
                  <a:noFill/>
                </a:ln>
                <a:solidFill>
                  <a:schemeClr val="tx1"/>
                </a:solidFill>
                <a:effectLst/>
                <a:latin typeface="TrebuchetMS" charset="0"/>
                <a:ea typeface="Times New Roman" panose="02020603050405020304" pitchFamily="18" charset="0"/>
                <a:cs typeface="Calibri" panose="020F0502020204030204" pitchFamily="34" charset="0"/>
              </a:rPr>
              <a:t>    Proiect co-finanţat din Programul Operaţional Capital Uman 2014-2020</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5">
            <a:extLst>
              <a:ext uri="{FF2B5EF4-FFF2-40B4-BE49-F238E27FC236}">
                <a16:creationId xmlns:a16="http://schemas.microsoft.com/office/drawing/2014/main" id="{52ED0492-2825-499B-A068-DD26A434B338}"/>
              </a:ext>
            </a:extLst>
          </p:cNvPr>
          <p:cNvSpPr>
            <a:spLocks noChangeArrowheads="1"/>
          </p:cNvSpPr>
          <p:nvPr userDrawn="1"/>
        </p:nvSpPr>
        <p:spPr bwMode="auto">
          <a:xfrm>
            <a:off x="1600200" y="534193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19">
            <a:extLst>
              <a:ext uri="{FF2B5EF4-FFF2-40B4-BE49-F238E27FC236}">
                <a16:creationId xmlns:a16="http://schemas.microsoft.com/office/drawing/2014/main" id="{2EAE3141-D497-4303-9DCB-0A8BAAADDBA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00200" y="5799138"/>
            <a:ext cx="5943600" cy="98163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6">
            <a:extLst>
              <a:ext uri="{FF2B5EF4-FFF2-40B4-BE49-F238E27FC236}">
                <a16:creationId xmlns:a16="http://schemas.microsoft.com/office/drawing/2014/main" id="{A08375E6-1EEC-4C25-AC05-799D4C6204FA}"/>
              </a:ext>
            </a:extLst>
          </p:cNvPr>
          <p:cNvSpPr>
            <a:spLocks noChangeArrowheads="1"/>
          </p:cNvSpPr>
          <p:nvPr userDrawn="1"/>
        </p:nvSpPr>
        <p:spPr bwMode="auto">
          <a:xfrm>
            <a:off x="1600200" y="691356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74330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a:t>Clic pentru editare stil titlu</a:t>
            </a:r>
            <a:endParaRPr lang="en-US"/>
          </a:p>
        </p:txBody>
      </p:sp>
      <p:sp>
        <p:nvSpPr>
          <p:cNvPr id="3" name="Substituent text vertical 2"/>
          <p:cNvSpPr>
            <a:spLocks noGrp="1"/>
          </p:cNvSpPr>
          <p:nvPr>
            <p:ph type="body" orient="vert" idx="1"/>
          </p:nvPr>
        </p:nvSpPr>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p:cNvSpPr>
            <a:spLocks noGrp="1"/>
          </p:cNvSpPr>
          <p:nvPr>
            <p:ph type="dt" sz="half" idx="10"/>
          </p:nvPr>
        </p:nvSpPr>
        <p:spPr/>
        <p:txBody>
          <a:bodyPr/>
          <a:lstStyle/>
          <a:p>
            <a:fld id="{61162790-08FE-4BD7-B52F-0B0512FAB7C0}" type="datetime1">
              <a:rPr lang="en-US" smtClean="0"/>
              <a:t>2/15/2022</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56730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a:t>Clic pentru editare stil titlu</a:t>
            </a:r>
            <a:endParaRPr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p:cNvSpPr>
            <a:spLocks noGrp="1"/>
          </p:cNvSpPr>
          <p:nvPr>
            <p:ph type="dt" sz="half" idx="10"/>
          </p:nvPr>
        </p:nvSpPr>
        <p:spPr/>
        <p:txBody>
          <a:bodyPr/>
          <a:lstStyle/>
          <a:p>
            <a:fld id="{4BECF025-A3D0-4179-8F29-BA8B20B2C638}" type="datetime1">
              <a:rPr lang="en-US" smtClean="0"/>
              <a:t>2/15/2022</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351186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a:xfrm>
            <a:off x="539552" y="1600200"/>
            <a:ext cx="8229600" cy="1143000"/>
          </a:xfrm>
        </p:spPr>
        <p:txBody>
          <a:bodyPr/>
          <a:lstStyle/>
          <a:p>
            <a:r>
              <a:rPr lang="ro-RO" dirty="0"/>
              <a:t>Clic pentru editare stil titlu</a:t>
            </a:r>
            <a:endParaRPr lang="en-US" dirty="0"/>
          </a:p>
        </p:txBody>
      </p:sp>
      <p:sp>
        <p:nvSpPr>
          <p:cNvPr id="3" name="Substituent conținut 2"/>
          <p:cNvSpPr>
            <a:spLocks noGrp="1"/>
          </p:cNvSpPr>
          <p:nvPr>
            <p:ph idx="1"/>
          </p:nvPr>
        </p:nvSpPr>
        <p:spPr/>
        <p:txBody>
          <a:bodyPr/>
          <a:lstStyle/>
          <a:p>
            <a:pPr lvl="0"/>
            <a:r>
              <a:rPr lang="ro-RO" dirty="0"/>
              <a:t>Clic pentru editare stiluri text Coordonator</a:t>
            </a:r>
          </a:p>
          <a:p>
            <a:pPr lvl="1"/>
            <a:r>
              <a:rPr lang="ro-RO" dirty="0"/>
              <a:t>Al doilea nivel</a:t>
            </a:r>
          </a:p>
          <a:p>
            <a:pPr lvl="2"/>
            <a:r>
              <a:rPr lang="ro-RO" dirty="0"/>
              <a:t>Al treilea nivel</a:t>
            </a:r>
          </a:p>
          <a:p>
            <a:pPr lvl="3"/>
            <a:r>
              <a:rPr lang="ro-RO" dirty="0"/>
              <a:t>Al patrulea nivel</a:t>
            </a:r>
          </a:p>
          <a:p>
            <a:pPr lvl="4"/>
            <a:r>
              <a:rPr lang="ro-RO" dirty="0"/>
              <a:t>Al cincilea nivel</a:t>
            </a:r>
            <a:endParaRPr lang="en-US" dirty="0"/>
          </a:p>
        </p:txBody>
      </p:sp>
      <p:sp>
        <p:nvSpPr>
          <p:cNvPr id="5" name="Substituent subsol 4"/>
          <p:cNvSpPr>
            <a:spLocks noGrp="1"/>
          </p:cNvSpPr>
          <p:nvPr>
            <p:ph type="ftr" sz="quarter" idx="11"/>
          </p:nvPr>
        </p:nvSpPr>
        <p:spPr>
          <a:xfrm>
            <a:off x="5247928" y="11642725"/>
            <a:ext cx="2895600" cy="365125"/>
          </a:xfrm>
        </p:spPr>
        <p:txBody>
          <a:bodyPr/>
          <a:lstStyle/>
          <a:p>
            <a:endParaRPr lang="en-US" dirty="0"/>
          </a:p>
        </p:txBody>
      </p:sp>
      <p:sp>
        <p:nvSpPr>
          <p:cNvPr id="7" name="Rectangle 2">
            <a:extLst>
              <a:ext uri="{FF2B5EF4-FFF2-40B4-BE49-F238E27FC236}">
                <a16:creationId xmlns:a16="http://schemas.microsoft.com/office/drawing/2014/main" id="{80FA1420-CA19-4184-ACD8-713E6FBC2101}"/>
              </a:ext>
            </a:extLst>
          </p:cNvPr>
          <p:cNvSpPr>
            <a:spLocks noChangeArrowheads="1"/>
          </p:cNvSpPr>
          <p:nvPr userDrawn="1"/>
        </p:nvSpPr>
        <p:spPr bwMode="auto">
          <a:xfrm>
            <a:off x="1403648" y="-3651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8">
            <a:extLst>
              <a:ext uri="{FF2B5EF4-FFF2-40B4-BE49-F238E27FC236}">
                <a16:creationId xmlns:a16="http://schemas.microsoft.com/office/drawing/2014/main" id="{43C9F0A2-06E2-43E1-A0F7-E66D686E42D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4451"/>
            <a:ext cx="5943600" cy="7810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0C1F29AB-1F4D-4AFE-89C9-5840CB4B34DA}"/>
              </a:ext>
            </a:extLst>
          </p:cNvPr>
          <p:cNvSpPr>
            <a:spLocks noChangeArrowheads="1"/>
          </p:cNvSpPr>
          <p:nvPr userDrawn="1"/>
        </p:nvSpPr>
        <p:spPr bwMode="auto">
          <a:xfrm>
            <a:off x="35496" y="617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ro-RO" altLang="en-US" sz="1100" b="0" i="0" u="none" strike="noStrike" cap="none" normalizeH="0" baseline="0" dirty="0">
                <a:ln>
                  <a:noFill/>
                </a:ln>
                <a:solidFill>
                  <a:schemeClr val="tx1"/>
                </a:solidFill>
                <a:effectLst/>
                <a:latin typeface="TrebuchetMS" charset="0"/>
                <a:ea typeface="Times New Roman" panose="02020603050405020304" pitchFamily="18" charset="0"/>
                <a:cs typeface="Calibri" panose="020F0502020204030204" pitchFamily="34" charset="0"/>
              </a:rPr>
              <a:t>    Proiect co-finanţat din Programul Operaţional Capital Uman 2014-2020</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AB94192B-6643-4728-9A48-AF4BE7D55B89}"/>
              </a:ext>
            </a:extLst>
          </p:cNvPr>
          <p:cNvSpPr>
            <a:spLocks noChangeArrowheads="1"/>
          </p:cNvSpPr>
          <p:nvPr userDrawn="1"/>
        </p:nvSpPr>
        <p:spPr bwMode="auto">
          <a:xfrm>
            <a:off x="2123728" y="52863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9" name="Picture 19">
            <a:extLst>
              <a:ext uri="{FF2B5EF4-FFF2-40B4-BE49-F238E27FC236}">
                <a16:creationId xmlns:a16="http://schemas.microsoft.com/office/drawing/2014/main" id="{4FD49ED9-FF9E-46DF-B58E-BE07A7B6066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87624" y="5743576"/>
            <a:ext cx="6543328" cy="9779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9">
            <a:extLst>
              <a:ext uri="{FF2B5EF4-FFF2-40B4-BE49-F238E27FC236}">
                <a16:creationId xmlns:a16="http://schemas.microsoft.com/office/drawing/2014/main" id="{296F7916-96CC-4C5D-B9F6-3B25BBFF84D1}"/>
              </a:ext>
            </a:extLst>
          </p:cNvPr>
          <p:cNvSpPr>
            <a:spLocks noChangeArrowheads="1"/>
          </p:cNvSpPr>
          <p:nvPr userDrawn="1"/>
        </p:nvSpPr>
        <p:spPr bwMode="auto">
          <a:xfrm>
            <a:off x="2123728" y="685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366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a:t>Clic pentru editare stil titlu</a:t>
            </a:r>
            <a:endParaRPr lang="en-US"/>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Clic pentru editare stiluri text Coordonator</a:t>
            </a:r>
          </a:p>
        </p:txBody>
      </p:sp>
      <p:sp>
        <p:nvSpPr>
          <p:cNvPr id="4" name="Substituent dată 3"/>
          <p:cNvSpPr>
            <a:spLocks noGrp="1"/>
          </p:cNvSpPr>
          <p:nvPr>
            <p:ph type="dt" sz="half" idx="10"/>
          </p:nvPr>
        </p:nvSpPr>
        <p:spPr/>
        <p:txBody>
          <a:bodyPr/>
          <a:lstStyle/>
          <a:p>
            <a:fld id="{C67C1E8F-1CAA-439B-831D-7DD57F2DFC3B}" type="datetime1">
              <a:rPr lang="en-US" smtClean="0"/>
              <a:t>2/15/2022</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310380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a:t>Clic pentru editare stil titlu</a:t>
            </a:r>
            <a:endParaRPr lang="en-US"/>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p:cNvSpPr>
            <a:spLocks noGrp="1"/>
          </p:cNvSpPr>
          <p:nvPr>
            <p:ph type="dt" sz="half" idx="10"/>
          </p:nvPr>
        </p:nvSpPr>
        <p:spPr/>
        <p:txBody>
          <a:bodyPr/>
          <a:lstStyle/>
          <a:p>
            <a:fld id="{C832B4D9-E219-4812-8581-B5F4C96C3613}" type="datetime1">
              <a:rPr lang="en-US" smtClean="0"/>
              <a:t>2/15/2022</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236398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a:t>Clic pentru editare stil titlu</a:t>
            </a:r>
            <a:endParaRPr lang="en-US"/>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Clic pentru editare stiluri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Clic pentru editare stiluri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p:cNvSpPr>
            <a:spLocks noGrp="1"/>
          </p:cNvSpPr>
          <p:nvPr>
            <p:ph type="dt" sz="half" idx="10"/>
          </p:nvPr>
        </p:nvSpPr>
        <p:spPr/>
        <p:txBody>
          <a:bodyPr/>
          <a:lstStyle/>
          <a:p>
            <a:fld id="{FF647341-4586-497A-A5A5-4BBB26C9A60A}" type="datetime1">
              <a:rPr lang="en-US" smtClean="0"/>
              <a:t>2/15/2022</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832901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a:t>Clic pentru editare stil titlu</a:t>
            </a:r>
            <a:endParaRPr lang="en-US"/>
          </a:p>
        </p:txBody>
      </p:sp>
      <p:sp>
        <p:nvSpPr>
          <p:cNvPr id="3" name="Substituent dată 2"/>
          <p:cNvSpPr>
            <a:spLocks noGrp="1"/>
          </p:cNvSpPr>
          <p:nvPr>
            <p:ph type="dt" sz="half" idx="10"/>
          </p:nvPr>
        </p:nvSpPr>
        <p:spPr/>
        <p:txBody>
          <a:bodyPr/>
          <a:lstStyle/>
          <a:p>
            <a:fld id="{76C0681B-A719-4C88-A2F0-A9B3BB361CC9}" type="datetime1">
              <a:rPr lang="en-US" smtClean="0"/>
              <a:t>2/15/2022</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246665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B692BB45-7986-4BFF-AFCD-830D0CEF45D8}" type="datetime1">
              <a:rPr lang="en-US" smtClean="0"/>
              <a:t>2/15/2022</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4227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a:t>Clic pentru editare stil titlu</a:t>
            </a:r>
            <a:endParaRPr lang="en-US"/>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Clic pentru editare stiluri text Coordonator</a:t>
            </a:r>
          </a:p>
        </p:txBody>
      </p:sp>
      <p:sp>
        <p:nvSpPr>
          <p:cNvPr id="5" name="Substituent dată 4"/>
          <p:cNvSpPr>
            <a:spLocks noGrp="1"/>
          </p:cNvSpPr>
          <p:nvPr>
            <p:ph type="dt" sz="half" idx="10"/>
          </p:nvPr>
        </p:nvSpPr>
        <p:spPr/>
        <p:txBody>
          <a:bodyPr/>
          <a:lstStyle/>
          <a:p>
            <a:fld id="{2E779FCA-4287-479F-B17A-D5CDD14470AF}" type="datetime1">
              <a:rPr lang="en-US" smtClean="0"/>
              <a:t>2/15/2022</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313411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a:t>Clic pentru editare stil titlu</a:t>
            </a:r>
            <a:endParaRPr lang="en-US"/>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Clic pentru editare stiluri text Coordonator</a:t>
            </a:r>
          </a:p>
        </p:txBody>
      </p:sp>
      <p:sp>
        <p:nvSpPr>
          <p:cNvPr id="5" name="Substituent dată 4"/>
          <p:cNvSpPr>
            <a:spLocks noGrp="1"/>
          </p:cNvSpPr>
          <p:nvPr>
            <p:ph type="dt" sz="half" idx="10"/>
          </p:nvPr>
        </p:nvSpPr>
        <p:spPr/>
        <p:txBody>
          <a:bodyPr/>
          <a:lstStyle/>
          <a:p>
            <a:fld id="{B0EB3DE5-6690-4D7F-8A65-6C26C5E80213}" type="datetime1">
              <a:rPr lang="en-US" smtClean="0"/>
              <a:t>2/15/2022</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80168C8F-1E06-4DCF-8E7D-ED1C0FA6994D}" type="slidenum">
              <a:rPr lang="en-US" smtClean="0"/>
              <a:pPr/>
              <a:t>‹#›</a:t>
            </a:fld>
            <a:endParaRPr lang="en-US"/>
          </a:p>
        </p:txBody>
      </p:sp>
    </p:spTree>
    <p:extLst>
      <p:ext uri="{BB962C8B-B14F-4D97-AF65-F5344CB8AC3E}">
        <p14:creationId xmlns:p14="http://schemas.microsoft.com/office/powerpoint/2010/main" val="53953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a:t>Clic pentru editare stil titlu</a:t>
            </a:r>
            <a:endParaRPr lang="en-US"/>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740DC-C61E-4A03-A67C-B8027D4DF510}" type="datetime1">
              <a:rPr lang="en-US" smtClean="0"/>
              <a:t>2/15/2022</a:t>
            </a:fld>
            <a:endParaRPr lang="en-US"/>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68C8F-1E06-4DCF-8E7D-ED1C0FA6994D}" type="slidenum">
              <a:rPr lang="en-US" smtClean="0"/>
              <a:pPr/>
              <a:t>‹#›</a:t>
            </a:fld>
            <a:endParaRPr lang="en-US"/>
          </a:p>
        </p:txBody>
      </p:sp>
    </p:spTree>
    <p:extLst>
      <p:ext uri="{BB962C8B-B14F-4D97-AF65-F5344CB8AC3E}">
        <p14:creationId xmlns:p14="http://schemas.microsoft.com/office/powerpoint/2010/main" val="314678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71525" y="2564904"/>
            <a:ext cx="7772400" cy="1154112"/>
          </a:xfrm>
        </p:spPr>
        <p:txBody>
          <a:bodyPr>
            <a:normAutofit fontScale="90000"/>
          </a:bodyPr>
          <a:lstStyle/>
          <a:p>
            <a:pPr marL="0" marR="0" algn="ctr">
              <a:lnSpc>
                <a:spcPct val="115000"/>
              </a:lnSpc>
              <a:spcBef>
                <a:spcPts val="0"/>
              </a:spcBef>
              <a:spcAft>
                <a:spcPts val="0"/>
              </a:spcAft>
            </a:pPr>
            <a:r>
              <a:rPr lang="ro-RO" altLang="en-US" b="1" dirty="0"/>
              <a:t>Nediscriminarea si </a:t>
            </a:r>
            <a:br>
              <a:rPr lang="ro-RO" altLang="en-US" b="1" dirty="0"/>
            </a:br>
            <a:r>
              <a:rPr lang="ro-RO" altLang="en-US" b="1" dirty="0"/>
              <a:t>egalitatea de sanse</a:t>
            </a:r>
            <a:br>
              <a:rPr lang="ro-RO" altLang="en-US" b="1" dirty="0"/>
            </a:br>
            <a:br>
              <a:rPr lang="ro-RO" altLang="en-US" b="1" dirty="0"/>
            </a:br>
            <a:r>
              <a:rPr lang="ro-RO" altLang="en-US" sz="2200" b="1" dirty="0"/>
              <a:t>Proiect “</a:t>
            </a:r>
            <a:r>
              <a:rPr lang="ro-RO" sz="2200" b="1" dirty="0"/>
              <a:t>Tinerii NEETs – Viitorii angajati la nivelul</a:t>
            </a:r>
            <a:br>
              <a:rPr lang="ro-RO" sz="2200" b="1" dirty="0"/>
            </a:br>
            <a:r>
              <a:rPr lang="ro-RO" sz="2200" b="1" dirty="0"/>
              <a:t>Regiunii </a:t>
            </a:r>
            <a:r>
              <a:rPr lang="en-US" sz="2200" b="1" dirty="0"/>
              <a:t>Vest</a:t>
            </a:r>
            <a:r>
              <a:rPr lang="ro-RO" altLang="en-US" sz="2200" b="1" dirty="0"/>
              <a:t>”, ID 150</a:t>
            </a:r>
            <a:r>
              <a:rPr lang="en-US" altLang="en-US" sz="2200" b="1" dirty="0"/>
              <a:t>97</a:t>
            </a:r>
            <a:r>
              <a:rPr lang="ro-RO" altLang="en-US" sz="2200" b="1" dirty="0"/>
              <a:t>7</a:t>
            </a:r>
          </a:p>
        </p:txBody>
      </p:sp>
      <p:sp>
        <p:nvSpPr>
          <p:cNvPr id="6147" name="Rectangle 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6152" name="Slide Number Placeholder 1"/>
          <p:cNvSpPr txBox="1">
            <a:spLocks noGrp="1"/>
          </p:cNvSpPr>
          <p:nvPr/>
        </p:nvSpPr>
        <p:spPr bwMode="auto">
          <a:xfrm>
            <a:off x="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sz="1400"/>
          </a:p>
          <a:p>
            <a:pPr eaLnBrk="1" hangingPunct="1"/>
            <a:fld id="{FF0F8769-86EF-4205-B3CD-81073640F274}" type="slidenum">
              <a:rPr lang="en-US" altLang="en-US" sz="1400"/>
              <a:pPr eaLnBrk="1" hangingPunct="1"/>
              <a:t>1</a:t>
            </a:fld>
            <a:endParaRPr lang="en-US" altLang="en-US" sz="1400"/>
          </a:p>
        </p:txBody>
      </p:sp>
    </p:spTree>
    <p:extLst>
      <p:ext uri="{BB962C8B-B14F-4D97-AF65-F5344CB8AC3E}">
        <p14:creationId xmlns:p14="http://schemas.microsoft.com/office/powerpoint/2010/main" val="214715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891903"/>
            <a:ext cx="8229600" cy="1143000"/>
          </a:xfrm>
        </p:spPr>
        <p:txBody>
          <a:bodyPr>
            <a:normAutofit/>
          </a:bodyPr>
          <a:lstStyle/>
          <a:p>
            <a:pPr eaLnBrk="1" hangingPunct="1"/>
            <a:r>
              <a:rPr lang="ro-RO" altLang="en-US" sz="3200" b="1"/>
              <a:t>Nediscriminarea si egalitatea de sanse</a:t>
            </a:r>
          </a:p>
        </p:txBody>
      </p:sp>
      <p:sp>
        <p:nvSpPr>
          <p:cNvPr id="17411" name="Rectangle 3"/>
          <p:cNvSpPr>
            <a:spLocks noGrp="1" noChangeArrowheads="1"/>
          </p:cNvSpPr>
          <p:nvPr>
            <p:ph idx="1"/>
          </p:nvPr>
        </p:nvSpPr>
        <p:spPr>
          <a:xfrm>
            <a:off x="323528" y="1988840"/>
            <a:ext cx="8229600" cy="2826614"/>
          </a:xfrm>
        </p:spPr>
        <p:txBody>
          <a:bodyPr>
            <a:noAutofit/>
          </a:bodyPr>
          <a:lstStyle/>
          <a:p>
            <a:pPr algn="just"/>
            <a:r>
              <a:rPr lang="ro-RO" altLang="en-US" sz="2000" b="1" dirty="0"/>
              <a:t>Egalitatea de şanse</a:t>
            </a:r>
            <a:r>
              <a:rPr lang="en-US" altLang="en-US" sz="2000" b="1" dirty="0"/>
              <a:t> </a:t>
            </a:r>
            <a:r>
              <a:rPr lang="ro-RO" altLang="en-US" sz="2000" dirty="0"/>
              <a:t>– conceptul conform căruia toate fiinţele</a:t>
            </a:r>
            <a:r>
              <a:rPr lang="en-US" altLang="en-US" sz="2000" dirty="0"/>
              <a:t> </a:t>
            </a:r>
            <a:r>
              <a:rPr lang="ro-RO" altLang="en-US" sz="2000" dirty="0"/>
              <a:t>umane sunt libere să-si dezvolte capacităţile personale şi să aleagă fără limitări</a:t>
            </a:r>
            <a:r>
              <a:rPr lang="en-US" altLang="en-US" sz="2000" dirty="0"/>
              <a:t> </a:t>
            </a:r>
            <a:r>
              <a:rPr lang="ro-RO" altLang="en-US" sz="2000" dirty="0"/>
              <a:t>impuse de roluri stricte; faptul că diferitele comportamente, aspiraţii şi necesităţi ale</a:t>
            </a:r>
            <a:r>
              <a:rPr lang="en-US" altLang="en-US" sz="2000" dirty="0"/>
              <a:t> </a:t>
            </a:r>
            <a:r>
              <a:rPr lang="ro-RO" altLang="en-US" sz="2000" dirty="0"/>
              <a:t>femeilor şi bărbaţilor sunt luate în considerare, evaluate şi favorizate în mod egal</a:t>
            </a:r>
            <a:r>
              <a:rPr lang="en-US" altLang="en-US" sz="2000" dirty="0"/>
              <a:t> </a:t>
            </a:r>
            <a:r>
              <a:rPr lang="ro-RO" altLang="en-US" sz="2000" dirty="0"/>
              <a:t>înseamnă că femeile şi bărbaţii se bucură de aceeaşi libertate de a-şi realiza</a:t>
            </a:r>
            <a:r>
              <a:rPr lang="en-US" altLang="en-US" sz="2000" dirty="0"/>
              <a:t> </a:t>
            </a:r>
            <a:r>
              <a:rPr lang="ro-RO" altLang="en-US" sz="2000" dirty="0"/>
              <a:t>aspiraţiile. </a:t>
            </a:r>
            <a:endParaRPr lang="en-US" altLang="en-US" sz="2000" dirty="0"/>
          </a:p>
          <a:p>
            <a:pPr algn="just"/>
            <a:r>
              <a:rPr lang="ro-RO" altLang="en-US" sz="2000" b="1" dirty="0"/>
              <a:t>Discriminare</a:t>
            </a:r>
            <a:r>
              <a:rPr lang="en-US" altLang="en-US" sz="2000" b="1" dirty="0"/>
              <a:t>a</a:t>
            </a:r>
            <a:r>
              <a:rPr lang="en-US" altLang="en-US" sz="2000" dirty="0"/>
              <a:t> </a:t>
            </a:r>
            <a:r>
              <a:rPr lang="ro-RO" altLang="en-US" sz="2000" dirty="0"/>
              <a:t>– a diferenţia sau a trata diferit două persoane sau două situaţii, atunci când nu există o distincţie relevantă între acestea sau de a trata într-o manieră identică situaţii care sunt în fapt diferite. Directive UE anti-discriminare interzic atât discriminarea directă, cât şi discriminarea indirectă şi dau aceeaşi definiţie a discriminării.</a:t>
            </a:r>
            <a:endParaRPr lang="en-US" altLang="en-US" sz="2000" dirty="0"/>
          </a:p>
          <a:p>
            <a:pPr algn="just"/>
            <a:endParaRPr lang="en-US" altLang="en-US" sz="2000" dirty="0"/>
          </a:p>
          <a:p>
            <a:pPr algn="just"/>
            <a:endParaRPr lang="ro-RO" altLang="en-US" sz="2000" dirty="0"/>
          </a:p>
        </p:txBody>
      </p:sp>
      <p:sp>
        <p:nvSpPr>
          <p:cNvPr id="17412" name="Slide Number Placeholder 1"/>
          <p:cNvSpPr txBox="1">
            <a:spLocks noGrp="1"/>
          </p:cNvSpPr>
          <p:nvPr/>
        </p:nvSpPr>
        <p:spPr bwMode="auto">
          <a:xfrm>
            <a:off x="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sz="1400"/>
          </a:p>
          <a:p>
            <a:pPr eaLnBrk="1" hangingPunct="1"/>
            <a:fld id="{D13AA389-2815-4531-879F-E80E437C94AE}" type="slidenum">
              <a:rPr lang="en-US" altLang="en-US" sz="1400"/>
              <a:pPr eaLnBrk="1" hangingPunct="1"/>
              <a:t>2</a:t>
            </a:fld>
            <a:endParaRPr lang="en-US" altLang="en-US" sz="1400"/>
          </a:p>
        </p:txBody>
      </p:sp>
      <p:sp>
        <p:nvSpPr>
          <p:cNvPr id="2" name="Rectangle 2">
            <a:extLst>
              <a:ext uri="{FF2B5EF4-FFF2-40B4-BE49-F238E27FC236}">
                <a16:creationId xmlns:a16="http://schemas.microsoft.com/office/drawing/2014/main" id="{BC725007-0727-4015-BF3B-FBE664484518}"/>
              </a:ext>
            </a:extLst>
          </p:cNvPr>
          <p:cNvSpPr>
            <a:spLocks noChangeArrowheads="1"/>
          </p:cNvSpPr>
          <p:nvPr/>
        </p:nvSpPr>
        <p:spPr bwMode="auto">
          <a:xfrm>
            <a:off x="1979712" y="52268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3">
            <a:extLst>
              <a:ext uri="{FF2B5EF4-FFF2-40B4-BE49-F238E27FC236}">
                <a16:creationId xmlns:a16="http://schemas.microsoft.com/office/drawing/2014/main" id="{89E2D916-9EDA-43AA-8983-AB74E085C85F}"/>
              </a:ext>
            </a:extLst>
          </p:cNvPr>
          <p:cNvSpPr>
            <a:spLocks noChangeArrowheads="1"/>
          </p:cNvSpPr>
          <p:nvPr/>
        </p:nvSpPr>
        <p:spPr bwMode="auto">
          <a:xfrm>
            <a:off x="1979712" y="67985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61492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891903"/>
            <a:ext cx="8229600" cy="1143000"/>
          </a:xfrm>
        </p:spPr>
        <p:txBody>
          <a:bodyPr>
            <a:normAutofit/>
          </a:bodyPr>
          <a:lstStyle/>
          <a:p>
            <a:pPr eaLnBrk="1" hangingPunct="1"/>
            <a:r>
              <a:rPr lang="ro-RO" altLang="en-US" sz="3200" b="1" noProof="1"/>
              <a:t>Nediscriminarea si egalitatea de sanse</a:t>
            </a:r>
          </a:p>
        </p:txBody>
      </p:sp>
      <p:sp>
        <p:nvSpPr>
          <p:cNvPr id="17411" name="Rectangle 3"/>
          <p:cNvSpPr>
            <a:spLocks noGrp="1" noChangeArrowheads="1"/>
          </p:cNvSpPr>
          <p:nvPr>
            <p:ph idx="1"/>
          </p:nvPr>
        </p:nvSpPr>
        <p:spPr>
          <a:xfrm>
            <a:off x="323528" y="2186562"/>
            <a:ext cx="8229600" cy="2826614"/>
          </a:xfrm>
        </p:spPr>
        <p:txBody>
          <a:bodyPr>
            <a:normAutofit lnSpcReduction="10000"/>
          </a:bodyPr>
          <a:lstStyle/>
          <a:p>
            <a:pPr algn="just"/>
            <a:r>
              <a:rPr lang="ro-RO" altLang="en-US" sz="2000" b="1" noProof="1"/>
              <a:t>Discriminarea directa </a:t>
            </a:r>
            <a:r>
              <a:rPr lang="ro-RO" altLang="en-US" sz="2000" noProof="1"/>
              <a:t>- diferenţa de tratament a unei persoane în defavoarea acesteia, datorită apartenenţei sale la un anumit sex sau datorita gravidităţii, naşterii, maternităţii ori acordării concediului paternal.</a:t>
            </a:r>
          </a:p>
          <a:p>
            <a:pPr algn="just"/>
            <a:r>
              <a:rPr lang="ro-RO" altLang="en-US" sz="2000" b="1" noProof="1"/>
              <a:t>Discriminarea indirecta </a:t>
            </a:r>
            <a:r>
              <a:rPr lang="ro-RO" altLang="en-US" sz="2000" noProof="1"/>
              <a:t>- aplicarea de prevederi, criterii sau practici, în aparenţă neutre, care, prin efectele pe care le generează, afectează persoanele de un anumit sex, exceptând situaţia în care aplicarea acestor prevederi, criterii sau practici poate fi justificată prin factori obiectivi, fără legătură cu sexul.</a:t>
            </a:r>
          </a:p>
          <a:p>
            <a:pPr algn="just"/>
            <a:endParaRPr lang="ro-RO" altLang="en-US" sz="2000" noProof="1"/>
          </a:p>
          <a:p>
            <a:pPr algn="just"/>
            <a:endParaRPr lang="ro-RO" altLang="en-US" sz="2000" noProof="1"/>
          </a:p>
        </p:txBody>
      </p:sp>
      <p:sp>
        <p:nvSpPr>
          <p:cNvPr id="17412" name="Slide Number Placeholder 1"/>
          <p:cNvSpPr txBox="1">
            <a:spLocks noGrp="1"/>
          </p:cNvSpPr>
          <p:nvPr/>
        </p:nvSpPr>
        <p:spPr bwMode="auto">
          <a:xfrm>
            <a:off x="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sz="1400"/>
          </a:p>
          <a:p>
            <a:pPr eaLnBrk="1" hangingPunct="1"/>
            <a:fld id="{D13AA389-2815-4531-879F-E80E437C94AE}" type="slidenum">
              <a:rPr lang="en-US" altLang="en-US" sz="1400"/>
              <a:pPr eaLnBrk="1" hangingPunct="1"/>
              <a:t>3</a:t>
            </a:fld>
            <a:endParaRPr lang="en-US" altLang="en-US" sz="1400"/>
          </a:p>
        </p:txBody>
      </p:sp>
      <p:sp>
        <p:nvSpPr>
          <p:cNvPr id="2" name="Rectangle 2">
            <a:extLst>
              <a:ext uri="{FF2B5EF4-FFF2-40B4-BE49-F238E27FC236}">
                <a16:creationId xmlns:a16="http://schemas.microsoft.com/office/drawing/2014/main" id="{BC725007-0727-4015-BF3B-FBE664484518}"/>
              </a:ext>
            </a:extLst>
          </p:cNvPr>
          <p:cNvSpPr>
            <a:spLocks noChangeArrowheads="1"/>
          </p:cNvSpPr>
          <p:nvPr/>
        </p:nvSpPr>
        <p:spPr bwMode="auto">
          <a:xfrm>
            <a:off x="1979712" y="52268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3">
            <a:extLst>
              <a:ext uri="{FF2B5EF4-FFF2-40B4-BE49-F238E27FC236}">
                <a16:creationId xmlns:a16="http://schemas.microsoft.com/office/drawing/2014/main" id="{89E2D916-9EDA-43AA-8983-AB74E085C85F}"/>
              </a:ext>
            </a:extLst>
          </p:cNvPr>
          <p:cNvSpPr>
            <a:spLocks noChangeArrowheads="1"/>
          </p:cNvSpPr>
          <p:nvPr/>
        </p:nvSpPr>
        <p:spPr bwMode="auto">
          <a:xfrm>
            <a:off x="1979712" y="67985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0583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3EE55-2E6A-4486-B5EF-0CFCFDAE2622}"/>
              </a:ext>
            </a:extLst>
          </p:cNvPr>
          <p:cNvSpPr>
            <a:spLocks noGrp="1"/>
          </p:cNvSpPr>
          <p:nvPr>
            <p:ph type="title"/>
          </p:nvPr>
        </p:nvSpPr>
        <p:spPr>
          <a:xfrm>
            <a:off x="425972" y="701824"/>
            <a:ext cx="8229600" cy="1143000"/>
          </a:xfrm>
        </p:spPr>
        <p:txBody>
          <a:bodyPr>
            <a:noAutofit/>
          </a:bodyPr>
          <a:lstStyle/>
          <a:p>
            <a:r>
              <a:rPr lang="en-US" altLang="en-US" sz="3200" b="1" noProof="1"/>
              <a:t>Nediscriminarea si egalitatea de sanse</a:t>
            </a:r>
            <a:endParaRPr lang="en-US" sz="3200" noProof="1"/>
          </a:p>
        </p:txBody>
      </p:sp>
      <p:sp>
        <p:nvSpPr>
          <p:cNvPr id="3" name="Content Placeholder 2">
            <a:extLst>
              <a:ext uri="{FF2B5EF4-FFF2-40B4-BE49-F238E27FC236}">
                <a16:creationId xmlns:a16="http://schemas.microsoft.com/office/drawing/2014/main" id="{D30E675E-C858-4970-B73F-FDFEF974E179}"/>
              </a:ext>
            </a:extLst>
          </p:cNvPr>
          <p:cNvSpPr>
            <a:spLocks noGrp="1"/>
          </p:cNvSpPr>
          <p:nvPr>
            <p:ph idx="1"/>
          </p:nvPr>
        </p:nvSpPr>
        <p:spPr>
          <a:xfrm>
            <a:off x="457200" y="1744216"/>
            <a:ext cx="8229600" cy="3629000"/>
          </a:xfrm>
        </p:spPr>
        <p:txBody>
          <a:bodyPr>
            <a:noAutofit/>
          </a:bodyPr>
          <a:lstStyle/>
          <a:p>
            <a:pPr marL="0" indent="0" algn="just">
              <a:buNone/>
            </a:pPr>
            <a:r>
              <a:rPr lang="en-US" sz="2000" noProof="1"/>
              <a:t>La nivelul Proiectului ID 150977 </a:t>
            </a:r>
          </a:p>
          <a:p>
            <a:pPr algn="just"/>
            <a:r>
              <a:rPr lang="en-US" sz="2000" noProof="1"/>
              <a:t>Se asigura un tratament egal privind accesul la grupul tinta, fara conditionari, deosebiri, excluderi, preferinte, restrictii bazate pe criterii de rasa, nationalitate, etnie, limba, religie, categorie sociala, convingeri, varsta, situatie sau responsabilitate familiala si alte asemenea criterii care pot conduce la acte de discriminare directa sau indirecta, si se ofera sanse egale de participare la activitatile planificate in cadrul proiectului.</a:t>
            </a:r>
          </a:p>
          <a:p>
            <a:pPr algn="just"/>
            <a:r>
              <a:rPr lang="en-US" sz="2000" noProof="1"/>
              <a:t>Se asigura o informare transparenta asupra activitatilor planificate in regiunea de implementare a proiectului</a:t>
            </a:r>
          </a:p>
          <a:p>
            <a:pPr algn="just"/>
            <a:r>
              <a:rPr lang="en-US" sz="2000" noProof="1"/>
              <a:t>Modalitatea de recrutare si selectie in GT al proiectului este transparenta si nediscriminatorie</a:t>
            </a:r>
          </a:p>
          <a:p>
            <a:pPr marL="0" indent="0" algn="just">
              <a:buNone/>
            </a:pPr>
            <a:endParaRPr lang="en-US" sz="2000" noProof="1"/>
          </a:p>
        </p:txBody>
      </p:sp>
    </p:spTree>
    <p:extLst>
      <p:ext uri="{BB962C8B-B14F-4D97-AF65-F5344CB8AC3E}">
        <p14:creationId xmlns:p14="http://schemas.microsoft.com/office/powerpoint/2010/main" val="53926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3EE55-2E6A-4486-B5EF-0CFCFDAE2622}"/>
              </a:ext>
            </a:extLst>
          </p:cNvPr>
          <p:cNvSpPr>
            <a:spLocks noGrp="1"/>
          </p:cNvSpPr>
          <p:nvPr>
            <p:ph type="title"/>
          </p:nvPr>
        </p:nvSpPr>
        <p:spPr>
          <a:xfrm>
            <a:off x="425972" y="620688"/>
            <a:ext cx="8229600" cy="1143000"/>
          </a:xfrm>
        </p:spPr>
        <p:txBody>
          <a:bodyPr>
            <a:noAutofit/>
          </a:bodyPr>
          <a:lstStyle/>
          <a:p>
            <a:r>
              <a:rPr lang="en-US" altLang="en-US" sz="3200" b="1" noProof="1"/>
              <a:t>Nediscriminarea si egalitatea de sanse</a:t>
            </a:r>
            <a:endParaRPr lang="en-US" sz="3200" noProof="1"/>
          </a:p>
        </p:txBody>
      </p:sp>
      <p:sp>
        <p:nvSpPr>
          <p:cNvPr id="3" name="Content Placeholder 2">
            <a:extLst>
              <a:ext uri="{FF2B5EF4-FFF2-40B4-BE49-F238E27FC236}">
                <a16:creationId xmlns:a16="http://schemas.microsoft.com/office/drawing/2014/main" id="{D30E675E-C858-4970-B73F-FDFEF974E179}"/>
              </a:ext>
            </a:extLst>
          </p:cNvPr>
          <p:cNvSpPr>
            <a:spLocks noGrp="1"/>
          </p:cNvSpPr>
          <p:nvPr>
            <p:ph idx="1"/>
          </p:nvPr>
        </p:nvSpPr>
        <p:spPr>
          <a:xfrm>
            <a:off x="457200" y="1628800"/>
            <a:ext cx="8229600" cy="3773016"/>
          </a:xfrm>
        </p:spPr>
        <p:txBody>
          <a:bodyPr>
            <a:noAutofit/>
          </a:bodyPr>
          <a:lstStyle/>
          <a:p>
            <a:pPr marL="0" indent="0" algn="just">
              <a:buNone/>
            </a:pPr>
            <a:r>
              <a:rPr lang="ro-RO" sz="1900" noProof="1"/>
              <a:t>La nivelul Proiectului ID 150</a:t>
            </a:r>
            <a:r>
              <a:rPr lang="en-US" sz="1900" noProof="1"/>
              <a:t>97</a:t>
            </a:r>
            <a:r>
              <a:rPr lang="ro-RO" sz="1900" noProof="1"/>
              <a:t>7 </a:t>
            </a:r>
          </a:p>
          <a:p>
            <a:pPr algn="l"/>
            <a:r>
              <a:rPr lang="ro-RO" sz="1900" noProof="1"/>
              <a:t>Vor beneficia de </a:t>
            </a:r>
            <a:r>
              <a:rPr lang="ro-RO" sz="1900" b="1" noProof="1"/>
              <a:t>formare si mediere pe piata muncii </a:t>
            </a:r>
            <a:r>
              <a:rPr lang="ro-RO" sz="1900" b="1" i="0" u="none" strike="noStrike" baseline="0" noProof="1"/>
              <a:t>372 tineri NEETs </a:t>
            </a:r>
            <a:r>
              <a:rPr lang="ro-RO" sz="1900" b="0" i="0" u="none" strike="noStrike" baseline="0" noProof="1"/>
              <a:t>din reg. </a:t>
            </a:r>
            <a:r>
              <a:rPr lang="en-US" sz="1900" b="0" i="0" u="none" strike="noStrike" baseline="0" noProof="1"/>
              <a:t>Vest</a:t>
            </a:r>
            <a:r>
              <a:rPr lang="ro-RO" sz="1900" b="0" i="0" u="none" strike="noStrike" baseline="0" noProof="1"/>
              <a:t>, din care:</a:t>
            </a:r>
          </a:p>
          <a:p>
            <a:pPr lvl="1"/>
            <a:r>
              <a:rPr lang="ro-RO" sz="1800" b="0" i="0" u="none" strike="noStrike" baseline="0" noProof="1"/>
              <a:t>112 tineri NEETs cu nivelurile de ocupabilitate C si D, respectiv ”greu ocupabil” si ”foarte greu ocupabil”</a:t>
            </a:r>
          </a:p>
          <a:p>
            <a:pPr lvl="1"/>
            <a:r>
              <a:rPr lang="ro-RO" sz="1800" b="0" i="0" u="none" strike="noStrike" baseline="0" noProof="1"/>
              <a:t>41 tineri NEETs cu domiciliul sau resedinta in mediul rural</a:t>
            </a:r>
          </a:p>
          <a:p>
            <a:pPr lvl="1"/>
            <a:r>
              <a:rPr lang="ro-RO" sz="1800" noProof="1"/>
              <a:t>79 </a:t>
            </a:r>
            <a:r>
              <a:rPr lang="ro-RO" sz="1800" b="0" i="0" u="none" strike="noStrike" baseline="0" noProof="1"/>
              <a:t>tineri NEETs de etnie roma</a:t>
            </a:r>
          </a:p>
          <a:p>
            <a:pPr algn="l"/>
            <a:r>
              <a:rPr lang="ro-RO" sz="1900" noProof="1"/>
              <a:t>C</a:t>
            </a:r>
            <a:r>
              <a:rPr lang="ro-RO" sz="1900" b="0" i="0" u="none" strike="noStrike" baseline="0" noProof="1"/>
              <a:t>ei 372 tineri NEETs selectati si inclusi in grupul tinta vor beneficia de oportunitatea de a-si dezvolta abilitatile si competentele in vederea ocuparii durabile pe piata muncii a acestora</a:t>
            </a:r>
          </a:p>
          <a:p>
            <a:pPr algn="l"/>
            <a:r>
              <a:rPr lang="ro-RO" sz="1900" noProof="1"/>
              <a:t>Dintre cei 372 tineri NEETs participanti la formare, </a:t>
            </a:r>
            <a:r>
              <a:rPr lang="ro-RO" sz="1900" b="1" noProof="1"/>
              <a:t>279 vor dobandi o calificare, si 164 Tineri NEETS someri vor primi un loc de munca</a:t>
            </a:r>
            <a:r>
              <a:rPr lang="ro-RO" sz="1900" noProof="1"/>
              <a:t>, </a:t>
            </a:r>
            <a:r>
              <a:rPr lang="en-US" sz="1900" noProof="1"/>
              <a:t>(sau</a:t>
            </a:r>
            <a:r>
              <a:rPr lang="ro-RO" sz="1900" noProof="1"/>
              <a:t> desfasoara o activitate independenta</a:t>
            </a:r>
            <a:r>
              <a:rPr lang="en-US" sz="1900" noProof="1"/>
              <a:t>)</a:t>
            </a:r>
            <a:endParaRPr lang="ro-RO" sz="1900" noProof="1"/>
          </a:p>
          <a:p>
            <a:pPr algn="l"/>
            <a:endParaRPr lang="ro-RO" sz="1900" noProof="1"/>
          </a:p>
        </p:txBody>
      </p:sp>
    </p:spTree>
    <p:extLst>
      <p:ext uri="{BB962C8B-B14F-4D97-AF65-F5344CB8AC3E}">
        <p14:creationId xmlns:p14="http://schemas.microsoft.com/office/powerpoint/2010/main" val="767560591"/>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494</Words>
  <Application>Microsoft Office PowerPoint</Application>
  <PresentationFormat>On-screen Show (4:3)</PresentationFormat>
  <Paragraphs>30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TrebuchetMS</vt:lpstr>
      <vt:lpstr>Temă Office</vt:lpstr>
      <vt:lpstr>Nediscriminarea si  egalitatea de sanse  Proiect “Tinerii NEETs – Viitorii angajati la nivelul Regiunii Vest”, ID 150977</vt:lpstr>
      <vt:lpstr>Nediscriminarea si egalitatea de sanse</vt:lpstr>
      <vt:lpstr>Nediscriminarea si egalitatea de sanse</vt:lpstr>
      <vt:lpstr>Nediscriminarea si egalitatea de sanse</vt:lpstr>
      <vt:lpstr>Nediscriminarea si egalitatea de sanse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User</dc:creator>
  <cp:lastModifiedBy>ancamircescu@outlook.com</cp:lastModifiedBy>
  <cp:revision>96</cp:revision>
  <cp:lastPrinted>2021-11-01T12:11:47Z</cp:lastPrinted>
  <dcterms:created xsi:type="dcterms:W3CDTF">2014-02-28T09:40:42Z</dcterms:created>
  <dcterms:modified xsi:type="dcterms:W3CDTF">2022-02-15T10:46:37Z</dcterms:modified>
</cp:coreProperties>
</file>