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375D1-9440-4E12-99A3-9684438A85AB}"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F884FF-8147-4230-ACA4-9BF64C1B5CB3}" type="slidenum">
              <a:rPr lang="en-US" smtClean="0"/>
              <a:t>‹#›</a:t>
            </a:fld>
            <a:endParaRPr lang="en-US"/>
          </a:p>
        </p:txBody>
      </p:sp>
    </p:spTree>
    <p:extLst>
      <p:ext uri="{BB962C8B-B14F-4D97-AF65-F5344CB8AC3E}">
        <p14:creationId xmlns:p14="http://schemas.microsoft.com/office/powerpoint/2010/main" val="286337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8" name="Picture 17">
            <a:extLst>
              <a:ext uri="{FF2B5EF4-FFF2-40B4-BE49-F238E27FC236}">
                <a16:creationId xmlns:a16="http://schemas.microsoft.com/office/drawing/2014/main" id="{DAB40BE3-F9C5-2F06-DE84-2B143DCF0F9F}"/>
              </a:ext>
            </a:extLst>
          </p:cNvPr>
          <p:cNvPicPr>
            <a:picLocks noChangeAspect="1"/>
          </p:cNvPicPr>
          <p:nvPr userDrawn="1"/>
        </p:nvPicPr>
        <p:blipFill>
          <a:blip r:embed="rId2"/>
          <a:stretch>
            <a:fillRect/>
          </a:stretch>
        </p:blipFill>
        <p:spPr>
          <a:xfrm>
            <a:off x="2333367" y="209897"/>
            <a:ext cx="5944115" cy="780356"/>
          </a:xfrm>
          <a:prstGeom prst="rect">
            <a:avLst/>
          </a:prstGeom>
        </p:spPr>
      </p:pic>
      <p:sp>
        <p:nvSpPr>
          <p:cNvPr id="28" name="TextBox 27">
            <a:extLst>
              <a:ext uri="{FF2B5EF4-FFF2-40B4-BE49-F238E27FC236}">
                <a16:creationId xmlns:a16="http://schemas.microsoft.com/office/drawing/2014/main" id="{06E99305-6919-B1FC-E91F-9C19B6307E13}"/>
              </a:ext>
            </a:extLst>
          </p:cNvPr>
          <p:cNvSpPr txBox="1"/>
          <p:nvPr userDrawn="1"/>
        </p:nvSpPr>
        <p:spPr>
          <a:xfrm>
            <a:off x="1692178" y="1036507"/>
            <a:ext cx="7164739" cy="369332"/>
          </a:xfrm>
          <a:prstGeom prst="rect">
            <a:avLst/>
          </a:prstGeom>
          <a:noFill/>
        </p:spPr>
        <p:txBody>
          <a:bodyPr wrap="square">
            <a:spAutoFit/>
          </a:bodyPr>
          <a:lstStyle/>
          <a:p>
            <a:pPr marL="0" marR="0" algn="ctr">
              <a:spcBef>
                <a:spcPts val="0"/>
              </a:spcBef>
              <a:spcAft>
                <a:spcPts val="0"/>
              </a:spcAft>
              <a:tabLst>
                <a:tab pos="2880360" algn="ctr"/>
                <a:tab pos="5760720" algn="r"/>
              </a:tabLst>
            </a:pPr>
            <a:r>
              <a:rPr lang="ro-RO" sz="1800" dirty="0">
                <a:effectLst/>
                <a:latin typeface="TrebuchetMS"/>
                <a:ea typeface="SimSun" panose="02010600030101010101" pitchFamily="2" charset="-122"/>
              </a:rPr>
              <a:t>Proiect co-finanţat din Programul Operaţional Capital Uman 2014-2020</a:t>
            </a:r>
            <a:endParaRPr lang="en-US" sz="1800" dirty="0">
              <a:effectLst/>
              <a:latin typeface="Times New Roman" panose="02020603050405020304" pitchFamily="18" charset="0"/>
              <a:ea typeface="SimSun" panose="02010600030101010101" pitchFamily="2" charset="-122"/>
            </a:endParaRPr>
          </a:p>
        </p:txBody>
      </p:sp>
      <p:pic>
        <p:nvPicPr>
          <p:cNvPr id="29" name="Picture 28">
            <a:extLst>
              <a:ext uri="{FF2B5EF4-FFF2-40B4-BE49-F238E27FC236}">
                <a16:creationId xmlns:a16="http://schemas.microsoft.com/office/drawing/2014/main" id="{58229AAE-6598-2011-9FBC-087B5940E6CD}"/>
              </a:ext>
            </a:extLst>
          </p:cNvPr>
          <p:cNvPicPr>
            <a:picLocks noChangeAspect="1"/>
          </p:cNvPicPr>
          <p:nvPr userDrawn="1"/>
        </p:nvPicPr>
        <p:blipFill>
          <a:blip r:embed="rId3"/>
          <a:stretch>
            <a:fillRect/>
          </a:stretch>
        </p:blipFill>
        <p:spPr>
          <a:xfrm>
            <a:off x="4535361" y="5779596"/>
            <a:ext cx="1219306" cy="975445"/>
          </a:xfrm>
          <a:prstGeom prst="rect">
            <a:avLst/>
          </a:prstGeom>
        </p:spPr>
      </p:pic>
    </p:spTree>
    <p:extLst>
      <p:ext uri="{BB962C8B-B14F-4D97-AF65-F5344CB8AC3E}">
        <p14:creationId xmlns:p14="http://schemas.microsoft.com/office/powerpoint/2010/main" val="2000022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085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3782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7231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7697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0255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0627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660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8534" y="1357460"/>
            <a:ext cx="8585468" cy="778654"/>
          </a:xfrm>
        </p:spPr>
        <p:txBody>
          <a:bodyPr/>
          <a:lstStyle/>
          <a:p>
            <a:r>
              <a:rPr lang="en-US"/>
              <a:t>Click to edit Master title style</a:t>
            </a:r>
            <a:endParaRPr lang="en-US" dirty="0"/>
          </a:p>
        </p:txBody>
      </p:sp>
      <p:sp>
        <p:nvSpPr>
          <p:cNvPr id="3" name="Content Placeholder 2"/>
          <p:cNvSpPr>
            <a:spLocks noGrp="1"/>
          </p:cNvSpPr>
          <p:nvPr>
            <p:ph idx="1"/>
          </p:nvPr>
        </p:nvSpPr>
        <p:spPr>
          <a:xfrm>
            <a:off x="688534" y="2160589"/>
            <a:ext cx="8596668"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5BFA754-D5C3-4E66-96A6-867B257F58DC}" type="datetimeFigureOut">
              <a:rPr lang="en-US" smtClean="0"/>
              <a:t>8/5/2022</a:t>
            </a:fld>
            <a:endParaRPr lang="en-US" dirty="0"/>
          </a:p>
        </p:txBody>
      </p:sp>
      <p:sp>
        <p:nvSpPr>
          <p:cNvPr id="5" name="Footer Placeholder 4"/>
          <p:cNvSpPr>
            <a:spLocks noGrp="1"/>
          </p:cNvSpPr>
          <p:nvPr>
            <p:ph type="ftr" sz="quarter" idx="11"/>
          </p:nvPr>
        </p:nvSpPr>
        <p:spPr>
          <a:xfrm>
            <a:off x="688534" y="6065837"/>
            <a:ext cx="6297612" cy="365125"/>
          </a:xfrm>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990104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7" name="Picture 6">
            <a:extLst>
              <a:ext uri="{FF2B5EF4-FFF2-40B4-BE49-F238E27FC236}">
                <a16:creationId xmlns:a16="http://schemas.microsoft.com/office/drawing/2014/main" id="{7F8B51FA-4C81-6A41-3A34-D3A5305F27D9}"/>
              </a:ext>
            </a:extLst>
          </p:cNvPr>
          <p:cNvPicPr>
            <a:picLocks noChangeAspect="1"/>
          </p:cNvPicPr>
          <p:nvPr userDrawn="1"/>
        </p:nvPicPr>
        <p:blipFill>
          <a:blip r:embed="rId2"/>
          <a:stretch>
            <a:fillRect/>
          </a:stretch>
        </p:blipFill>
        <p:spPr>
          <a:xfrm>
            <a:off x="2333367" y="209897"/>
            <a:ext cx="5944115" cy="780356"/>
          </a:xfrm>
          <a:prstGeom prst="rect">
            <a:avLst/>
          </a:prstGeom>
        </p:spPr>
      </p:pic>
    </p:spTree>
    <p:extLst>
      <p:ext uri="{BB962C8B-B14F-4D97-AF65-F5344CB8AC3E}">
        <p14:creationId xmlns:p14="http://schemas.microsoft.com/office/powerpoint/2010/main" val="236805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8/4/2022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78812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527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10967" y="1872792"/>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104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0556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662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8/4/2022</a:t>
            </a:fld>
            <a:endParaRPr lang="en-US" dirty="0"/>
          </a:p>
        </p:txBody>
      </p:sp>
    </p:spTree>
    <p:extLst>
      <p:ext uri="{BB962C8B-B14F-4D97-AF65-F5344CB8AC3E}">
        <p14:creationId xmlns:p14="http://schemas.microsoft.com/office/powerpoint/2010/main" val="13879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91852" y="1405839"/>
            <a:ext cx="8482150" cy="74835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8/5/2022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pic>
        <p:nvPicPr>
          <p:cNvPr id="18" name="Picture 17">
            <a:extLst>
              <a:ext uri="{FF2B5EF4-FFF2-40B4-BE49-F238E27FC236}">
                <a16:creationId xmlns:a16="http://schemas.microsoft.com/office/drawing/2014/main" id="{E3319F13-8506-D435-D10E-AE097A35EA75}"/>
              </a:ext>
            </a:extLst>
          </p:cNvPr>
          <p:cNvPicPr>
            <a:picLocks noChangeAspect="1"/>
          </p:cNvPicPr>
          <p:nvPr userDrawn="1"/>
        </p:nvPicPr>
        <p:blipFill>
          <a:blip r:embed="rId18"/>
          <a:stretch>
            <a:fillRect/>
          </a:stretch>
        </p:blipFill>
        <p:spPr>
          <a:xfrm>
            <a:off x="4535361" y="5779596"/>
            <a:ext cx="1219306" cy="975445"/>
          </a:xfrm>
          <a:prstGeom prst="rect">
            <a:avLst/>
          </a:prstGeom>
        </p:spPr>
      </p:pic>
      <p:pic>
        <p:nvPicPr>
          <p:cNvPr id="29" name="Picture 28">
            <a:extLst>
              <a:ext uri="{FF2B5EF4-FFF2-40B4-BE49-F238E27FC236}">
                <a16:creationId xmlns:a16="http://schemas.microsoft.com/office/drawing/2014/main" id="{B16CCF1B-7EFF-6FFB-8528-F6C1D8BF9137}"/>
              </a:ext>
            </a:extLst>
          </p:cNvPr>
          <p:cNvPicPr>
            <a:picLocks noChangeAspect="1"/>
          </p:cNvPicPr>
          <p:nvPr userDrawn="1"/>
        </p:nvPicPr>
        <p:blipFill>
          <a:blip r:embed="rId19"/>
          <a:stretch>
            <a:fillRect/>
          </a:stretch>
        </p:blipFill>
        <p:spPr>
          <a:xfrm>
            <a:off x="2172957" y="200259"/>
            <a:ext cx="5944115" cy="780356"/>
          </a:xfrm>
          <a:prstGeom prst="rect">
            <a:avLst/>
          </a:prstGeom>
        </p:spPr>
      </p:pic>
      <p:sp>
        <p:nvSpPr>
          <p:cNvPr id="30" name="TextBox 29">
            <a:extLst>
              <a:ext uri="{FF2B5EF4-FFF2-40B4-BE49-F238E27FC236}">
                <a16:creationId xmlns:a16="http://schemas.microsoft.com/office/drawing/2014/main" id="{9E044588-5678-75C4-5531-2F96440E7C65}"/>
              </a:ext>
            </a:extLst>
          </p:cNvPr>
          <p:cNvSpPr txBox="1"/>
          <p:nvPr userDrawn="1"/>
        </p:nvSpPr>
        <p:spPr>
          <a:xfrm>
            <a:off x="1692178" y="1036507"/>
            <a:ext cx="7164739" cy="369332"/>
          </a:xfrm>
          <a:prstGeom prst="rect">
            <a:avLst/>
          </a:prstGeom>
          <a:noFill/>
        </p:spPr>
        <p:txBody>
          <a:bodyPr wrap="square">
            <a:spAutoFit/>
          </a:bodyPr>
          <a:lstStyle/>
          <a:p>
            <a:pPr marL="0" marR="0" algn="ctr">
              <a:spcBef>
                <a:spcPts val="0"/>
              </a:spcBef>
              <a:spcAft>
                <a:spcPts val="0"/>
              </a:spcAft>
              <a:tabLst>
                <a:tab pos="2880360" algn="ctr"/>
                <a:tab pos="5760720" algn="r"/>
              </a:tabLst>
            </a:pPr>
            <a:r>
              <a:rPr lang="ro-RO" sz="1800" dirty="0">
                <a:effectLst/>
                <a:latin typeface="TrebuchetMS"/>
                <a:ea typeface="SimSun" panose="02010600030101010101" pitchFamily="2" charset="-122"/>
              </a:rPr>
              <a:t>Proiect co-finanţat din Programul Operaţional Capital Uman 2014-2020</a:t>
            </a:r>
            <a:endParaRPr lang="en-US" sz="1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39066556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endParaRPr lang="en-US" dirty="0"/>
          </a:p>
        </p:txBody>
      </p:sp>
      <p:sp>
        <p:nvSpPr>
          <p:cNvPr id="3" name="Subtitle 2"/>
          <p:cNvSpPr>
            <a:spLocks noGrp="1"/>
          </p:cNvSpPr>
          <p:nvPr>
            <p:ph type="subTitle" idx="1"/>
          </p:nvPr>
        </p:nvSpPr>
        <p:spPr>
          <a:xfrm>
            <a:off x="1640417" y="2581275"/>
            <a:ext cx="7766936" cy="2381250"/>
          </a:xfrm>
        </p:spPr>
        <p:txBody>
          <a:bodyPr>
            <a:noAutofit/>
          </a:bodyPr>
          <a:lstStyle/>
          <a:p>
            <a:pPr algn="ctr"/>
            <a:r>
              <a:rPr lang="ro-RO" sz="3600" b="1" dirty="0">
                <a:solidFill>
                  <a:schemeClr val="tx1"/>
                </a:solidFill>
              </a:rPr>
              <a:t>SUPORT DE CURS </a:t>
            </a:r>
          </a:p>
          <a:p>
            <a:pPr algn="ctr"/>
            <a:r>
              <a:rPr lang="ro-RO" sz="3600" b="1" dirty="0">
                <a:solidFill>
                  <a:schemeClr val="tx1"/>
                </a:solidFill>
              </a:rPr>
              <a:t>LUCRĂTOR COMERCIAL</a:t>
            </a:r>
            <a:endParaRPr lang="en-US" sz="3600" b="1" dirty="0">
              <a:solidFill>
                <a:schemeClr val="tx1"/>
              </a:solidFill>
            </a:endParaRPr>
          </a:p>
          <a:p>
            <a:pPr algn="ctr"/>
            <a:r>
              <a:rPr lang="en-US" sz="2800" b="1" dirty="0">
                <a:solidFill>
                  <a:schemeClr val="tx1"/>
                </a:solidFill>
              </a:rPr>
              <a:t>Cod COR / N.C. RO/02/0416/246</a:t>
            </a:r>
          </a:p>
        </p:txBody>
      </p:sp>
    </p:spTree>
    <p:extLst>
      <p:ext uri="{BB962C8B-B14F-4D97-AF65-F5344CB8AC3E}">
        <p14:creationId xmlns:p14="http://schemas.microsoft.com/office/powerpoint/2010/main" val="2164965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452710"/>
            <a:ext cx="8585468" cy="778654"/>
          </a:xfrm>
        </p:spPr>
        <p:txBody>
          <a:bodyPr>
            <a:normAutofit/>
          </a:bodyPr>
          <a:lstStyle/>
          <a:p>
            <a:r>
              <a:rPr lang="en-US" b="1" i="1" dirty="0" err="1"/>
              <a:t>Comportamentul</a:t>
            </a:r>
            <a:r>
              <a:rPr lang="en-US" b="1" i="1" dirty="0"/>
              <a:t> </a:t>
            </a:r>
            <a:r>
              <a:rPr lang="en-US" b="1" i="1" dirty="0" err="1"/>
              <a:t>consumatorului</a:t>
            </a:r>
            <a:endParaRPr lang="en-US" i="1" dirty="0"/>
          </a:p>
        </p:txBody>
      </p:sp>
      <p:sp>
        <p:nvSpPr>
          <p:cNvPr id="3" name="Content Placeholder 2"/>
          <p:cNvSpPr>
            <a:spLocks noGrp="1"/>
          </p:cNvSpPr>
          <p:nvPr>
            <p:ph idx="1"/>
          </p:nvPr>
        </p:nvSpPr>
        <p:spPr/>
        <p:txBody>
          <a:bodyPr>
            <a:normAutofit fontScale="92500" lnSpcReduction="20000"/>
          </a:bodyPr>
          <a:lstStyle/>
          <a:p>
            <a:pPr algn="just">
              <a:buFont typeface="Courier New" panose="02070309020205020404" pitchFamily="49" charset="0"/>
              <a:buChar char="o"/>
            </a:pPr>
            <a:r>
              <a:rPr lang="en-US" sz="1800" dirty="0" err="1"/>
              <a:t>Comportamentul</a:t>
            </a:r>
            <a:r>
              <a:rPr lang="en-US" sz="1800" dirty="0"/>
              <a:t> de </a:t>
            </a:r>
            <a:r>
              <a:rPr lang="en-US" sz="1800" dirty="0" err="1"/>
              <a:t>cumpărare</a:t>
            </a:r>
            <a:r>
              <a:rPr lang="en-US" sz="1800" dirty="0"/>
              <a:t> al </a:t>
            </a:r>
            <a:r>
              <a:rPr lang="en-US" sz="1800" dirty="0" err="1"/>
              <a:t>consumatorului</a:t>
            </a:r>
            <a:r>
              <a:rPr lang="en-US" sz="1800" dirty="0"/>
              <a:t>, </a:t>
            </a:r>
            <a:r>
              <a:rPr lang="en-US" sz="1800" dirty="0" err="1"/>
              <a:t>ca</a:t>
            </a:r>
            <a:r>
              <a:rPr lang="en-US" sz="1800" dirty="0"/>
              <a:t> </a:t>
            </a:r>
            <a:r>
              <a:rPr lang="en-US" sz="1800" dirty="0" err="1"/>
              <a:t>domeniu</a:t>
            </a:r>
            <a:r>
              <a:rPr lang="en-US" sz="1800" dirty="0"/>
              <a:t> recent de </a:t>
            </a:r>
            <a:r>
              <a:rPr lang="en-US" sz="1800" dirty="0" err="1"/>
              <a:t>cercetare</a:t>
            </a:r>
            <a:r>
              <a:rPr lang="en-US" sz="1800" dirty="0"/>
              <a:t> al </a:t>
            </a:r>
            <a:r>
              <a:rPr lang="en-US" sz="1800" dirty="0" err="1"/>
              <a:t>marketingului</a:t>
            </a:r>
            <a:r>
              <a:rPr lang="en-US" sz="1800" dirty="0"/>
              <a:t>, se </a:t>
            </a:r>
            <a:r>
              <a:rPr lang="en-US" sz="1800" dirty="0" err="1"/>
              <a:t>referă</a:t>
            </a:r>
            <a:r>
              <a:rPr lang="en-US" sz="1800" dirty="0"/>
              <a:t> la </a:t>
            </a:r>
            <a:r>
              <a:rPr lang="en-US" sz="1800" dirty="0" err="1"/>
              <a:t>comportamentul</a:t>
            </a:r>
            <a:r>
              <a:rPr lang="en-US" sz="1800" dirty="0"/>
              <a:t> </a:t>
            </a:r>
            <a:r>
              <a:rPr lang="en-US" sz="1800" dirty="0" err="1"/>
              <a:t>consumatorilor</a:t>
            </a:r>
            <a:r>
              <a:rPr lang="en-US" sz="1800" dirty="0"/>
              <a:t> </a:t>
            </a:r>
            <a:r>
              <a:rPr lang="en-US" sz="1800" dirty="0" err="1"/>
              <a:t>finali</a:t>
            </a:r>
            <a:r>
              <a:rPr lang="en-US" sz="1800" dirty="0"/>
              <a:t>, care </a:t>
            </a:r>
            <a:r>
              <a:rPr lang="en-US" sz="1800" dirty="0" err="1"/>
              <a:t>cumpără</a:t>
            </a:r>
            <a:r>
              <a:rPr lang="en-US" sz="1800" dirty="0"/>
              <a:t> </a:t>
            </a:r>
            <a:r>
              <a:rPr lang="en-US" sz="1800" dirty="0" err="1"/>
              <a:t>bunuri</a:t>
            </a:r>
            <a:r>
              <a:rPr lang="en-US" sz="1800" dirty="0"/>
              <a:t> </a:t>
            </a:r>
            <a:r>
              <a:rPr lang="en-US" sz="1800" dirty="0" err="1"/>
              <a:t>şi</a:t>
            </a:r>
            <a:r>
              <a:rPr lang="en-US" sz="1800" dirty="0"/>
              <a:t> </a:t>
            </a:r>
            <a:r>
              <a:rPr lang="en-US" sz="1800" dirty="0" err="1"/>
              <a:t>servicii</a:t>
            </a:r>
            <a:r>
              <a:rPr lang="en-US" sz="1800" dirty="0"/>
              <a:t> </a:t>
            </a:r>
            <a:r>
              <a:rPr lang="en-US" sz="1800" dirty="0" err="1"/>
              <a:t>pentru</a:t>
            </a:r>
            <a:r>
              <a:rPr lang="en-US" sz="1800" dirty="0"/>
              <a:t> </a:t>
            </a:r>
            <a:r>
              <a:rPr lang="en-US" sz="1800" dirty="0" err="1"/>
              <a:t>consum</a:t>
            </a:r>
            <a:r>
              <a:rPr lang="en-US" sz="1800" dirty="0"/>
              <a:t> personal – </a:t>
            </a:r>
            <a:r>
              <a:rPr lang="en-US" sz="1800" dirty="0" err="1"/>
              <a:t>persoane</a:t>
            </a:r>
            <a:r>
              <a:rPr lang="en-US" sz="1800" dirty="0"/>
              <a:t> </a:t>
            </a:r>
            <a:r>
              <a:rPr lang="en-US" sz="1800" dirty="0" err="1"/>
              <a:t>individuale</a:t>
            </a:r>
            <a:r>
              <a:rPr lang="en-US" sz="1800" dirty="0"/>
              <a:t> </a:t>
            </a:r>
            <a:r>
              <a:rPr lang="en-US" sz="1800" dirty="0" err="1"/>
              <a:t>şi</a:t>
            </a:r>
            <a:r>
              <a:rPr lang="en-US" sz="1800" dirty="0"/>
              <a:t> </a:t>
            </a:r>
            <a:r>
              <a:rPr lang="en-US" sz="1800" dirty="0" err="1"/>
              <a:t>gospodării</a:t>
            </a:r>
            <a:r>
              <a:rPr lang="en-US" sz="1800" dirty="0"/>
              <a:t> - </a:t>
            </a:r>
            <a:r>
              <a:rPr lang="en-US" sz="1800" dirty="0" err="1"/>
              <a:t>prin</a:t>
            </a:r>
            <a:r>
              <a:rPr lang="en-US" sz="1800" dirty="0"/>
              <a:t> care </a:t>
            </a:r>
            <a:r>
              <a:rPr lang="en-US" sz="1800" dirty="0" err="1"/>
              <a:t>îşi</a:t>
            </a:r>
            <a:r>
              <a:rPr lang="en-US" sz="1800" dirty="0"/>
              <a:t> </a:t>
            </a:r>
            <a:r>
              <a:rPr lang="en-US" sz="1800" dirty="0" err="1"/>
              <a:t>satisfac</a:t>
            </a:r>
            <a:r>
              <a:rPr lang="en-US" sz="1800" dirty="0"/>
              <a:t> </a:t>
            </a:r>
            <a:r>
              <a:rPr lang="en-US" sz="1800" dirty="0" err="1"/>
              <a:t>cerinţele</a:t>
            </a:r>
            <a:r>
              <a:rPr lang="en-US" sz="1800" dirty="0"/>
              <a:t> </a:t>
            </a:r>
            <a:r>
              <a:rPr lang="en-US" sz="1800" dirty="0" err="1"/>
              <a:t>curente</a:t>
            </a:r>
            <a:r>
              <a:rPr lang="en-US" sz="1800" dirty="0"/>
              <a:t> </a:t>
            </a:r>
            <a:r>
              <a:rPr lang="en-US" sz="1800" dirty="0" err="1"/>
              <a:t>sau</a:t>
            </a:r>
            <a:r>
              <a:rPr lang="en-US" sz="1800" dirty="0"/>
              <a:t> </a:t>
            </a:r>
            <a:r>
              <a:rPr lang="en-US" sz="1800" dirty="0" err="1"/>
              <a:t>îşi</a:t>
            </a:r>
            <a:r>
              <a:rPr lang="en-US" sz="1800" dirty="0"/>
              <a:t> </a:t>
            </a:r>
            <a:r>
              <a:rPr lang="en-US" sz="1800" dirty="0" err="1"/>
              <a:t>indică</a:t>
            </a:r>
            <a:r>
              <a:rPr lang="en-US" sz="1800" dirty="0"/>
              <a:t> </a:t>
            </a:r>
            <a:r>
              <a:rPr lang="en-US" sz="1800" dirty="0" err="1"/>
              <a:t>rolul</a:t>
            </a:r>
            <a:r>
              <a:rPr lang="en-US" sz="1800" dirty="0"/>
              <a:t> </a:t>
            </a:r>
            <a:r>
              <a:rPr lang="en-US" sz="1800" dirty="0" err="1"/>
              <a:t>în</a:t>
            </a:r>
            <a:r>
              <a:rPr lang="en-US" sz="1800" dirty="0"/>
              <a:t> </a:t>
            </a:r>
            <a:r>
              <a:rPr lang="en-US" sz="1800" dirty="0" err="1"/>
              <a:t>societate</a:t>
            </a:r>
            <a:r>
              <a:rPr lang="en-US" sz="1800" dirty="0"/>
              <a:t>.</a:t>
            </a:r>
          </a:p>
          <a:p>
            <a:pPr algn="just">
              <a:buFont typeface="Courier New" panose="02070309020205020404" pitchFamily="49" charset="0"/>
              <a:buChar char="o"/>
            </a:pPr>
            <a:r>
              <a:rPr lang="en-US" sz="1800" dirty="0" err="1"/>
              <a:t>Există</a:t>
            </a:r>
            <a:r>
              <a:rPr lang="en-US" sz="1800" dirty="0"/>
              <a:t> </a:t>
            </a:r>
            <a:r>
              <a:rPr lang="en-US" sz="1800" dirty="0" err="1"/>
              <a:t>şi</a:t>
            </a:r>
            <a:r>
              <a:rPr lang="en-US" sz="1800" dirty="0"/>
              <a:t> </a:t>
            </a:r>
            <a:r>
              <a:rPr lang="en-US" sz="1800" dirty="0" err="1"/>
              <a:t>consumatori</a:t>
            </a:r>
            <a:r>
              <a:rPr lang="en-US" sz="1800" dirty="0"/>
              <a:t> </a:t>
            </a:r>
            <a:r>
              <a:rPr lang="en-US" sz="1800" dirty="0" err="1"/>
              <a:t>organizaţionali</a:t>
            </a:r>
            <a:r>
              <a:rPr lang="en-US" sz="1800" dirty="0"/>
              <a:t>, care </a:t>
            </a:r>
            <a:r>
              <a:rPr lang="en-US" sz="1800" dirty="0" err="1"/>
              <a:t>cumpără</a:t>
            </a:r>
            <a:r>
              <a:rPr lang="en-US" sz="1800" dirty="0"/>
              <a:t> </a:t>
            </a:r>
            <a:r>
              <a:rPr lang="en-US" sz="1800" dirty="0" err="1"/>
              <a:t>bunuri</a:t>
            </a:r>
            <a:r>
              <a:rPr lang="en-US" sz="1800" dirty="0"/>
              <a:t> </a:t>
            </a:r>
            <a:r>
              <a:rPr lang="en-US" sz="1800" dirty="0" err="1"/>
              <a:t>sau</a:t>
            </a:r>
            <a:r>
              <a:rPr lang="en-US" sz="1800" dirty="0"/>
              <a:t> </a:t>
            </a:r>
            <a:r>
              <a:rPr lang="en-US" sz="1800" dirty="0" err="1"/>
              <a:t>servicii</a:t>
            </a:r>
            <a:r>
              <a:rPr lang="en-US" sz="1800" dirty="0"/>
              <a:t> </a:t>
            </a:r>
            <a:r>
              <a:rPr lang="en-US" sz="1800" dirty="0" err="1"/>
              <a:t>în</a:t>
            </a:r>
            <a:r>
              <a:rPr lang="en-US" sz="1800" dirty="0"/>
              <a:t> </a:t>
            </a:r>
            <a:r>
              <a:rPr lang="en-US" sz="1800" dirty="0" err="1"/>
              <a:t>numele</a:t>
            </a:r>
            <a:r>
              <a:rPr lang="en-US" sz="1800" dirty="0"/>
              <a:t> </a:t>
            </a:r>
            <a:r>
              <a:rPr lang="en-US" sz="1800" dirty="0" err="1"/>
              <a:t>organizaţiei</a:t>
            </a:r>
            <a:r>
              <a:rPr lang="en-US" sz="1800" dirty="0"/>
              <a:t> </a:t>
            </a:r>
            <a:r>
              <a:rPr lang="en-US" sz="1800" dirty="0" err="1"/>
              <a:t>pentru</a:t>
            </a:r>
            <a:r>
              <a:rPr lang="en-US" sz="1800" dirty="0"/>
              <a:t> care </a:t>
            </a:r>
            <a:r>
              <a:rPr lang="en-US" sz="1800" dirty="0" err="1"/>
              <a:t>lucrează</a:t>
            </a:r>
            <a:r>
              <a:rPr lang="en-US" sz="1800" dirty="0"/>
              <a:t>, </a:t>
            </a:r>
            <a:r>
              <a:rPr lang="en-US" sz="1800" dirty="0" err="1"/>
              <a:t>în</a:t>
            </a:r>
            <a:r>
              <a:rPr lang="en-US" sz="1800" dirty="0"/>
              <a:t> </a:t>
            </a:r>
            <a:r>
              <a:rPr lang="en-US" sz="1800" dirty="0" err="1"/>
              <a:t>vederea</a:t>
            </a:r>
            <a:r>
              <a:rPr lang="en-US" sz="1800" dirty="0"/>
              <a:t> </a:t>
            </a:r>
            <a:r>
              <a:rPr lang="en-US" sz="1800" dirty="0" err="1"/>
              <a:t>producerii</a:t>
            </a:r>
            <a:r>
              <a:rPr lang="en-US" sz="1800" dirty="0"/>
              <a:t> </a:t>
            </a:r>
            <a:r>
              <a:rPr lang="en-US" sz="1800" dirty="0" err="1"/>
              <a:t>altor</a:t>
            </a:r>
            <a:r>
              <a:rPr lang="en-US" sz="1800" dirty="0"/>
              <a:t> </a:t>
            </a:r>
            <a:r>
              <a:rPr lang="en-US" sz="1800" dirty="0" err="1"/>
              <a:t>bunuri</a:t>
            </a:r>
            <a:r>
              <a:rPr lang="en-US" sz="1800" dirty="0"/>
              <a:t> </a:t>
            </a:r>
            <a:r>
              <a:rPr lang="en-US" sz="1800" dirty="0" err="1"/>
              <a:t>şi</a:t>
            </a:r>
            <a:r>
              <a:rPr lang="en-US" sz="1800" dirty="0"/>
              <a:t> </a:t>
            </a:r>
            <a:r>
              <a:rPr lang="en-US" sz="1800" dirty="0" err="1"/>
              <a:t>servicii</a:t>
            </a:r>
            <a:r>
              <a:rPr lang="en-US" sz="1800" dirty="0"/>
              <a:t>, al </a:t>
            </a:r>
            <a:r>
              <a:rPr lang="en-US" sz="1800" dirty="0" err="1"/>
              <a:t>căror</a:t>
            </a:r>
            <a:r>
              <a:rPr lang="en-US" sz="1800" dirty="0"/>
              <a:t> </a:t>
            </a:r>
            <a:r>
              <a:rPr lang="en-US" sz="1800" dirty="0" err="1"/>
              <a:t>comportament</a:t>
            </a:r>
            <a:r>
              <a:rPr lang="en-US" sz="1800" dirty="0"/>
              <a:t> are o </a:t>
            </a:r>
            <a:r>
              <a:rPr lang="en-US" sz="1800" dirty="0" err="1"/>
              <a:t>serie</a:t>
            </a:r>
            <a:r>
              <a:rPr lang="en-US" sz="1800" dirty="0"/>
              <a:t> de </a:t>
            </a:r>
            <a:r>
              <a:rPr lang="en-US" sz="1800" dirty="0" err="1"/>
              <a:t>trăsături</a:t>
            </a:r>
            <a:r>
              <a:rPr lang="en-US" sz="1800" dirty="0"/>
              <a:t> </a:t>
            </a:r>
            <a:r>
              <a:rPr lang="en-US" sz="1800" dirty="0" err="1"/>
              <a:t>caracteristice</a:t>
            </a:r>
            <a:r>
              <a:rPr lang="en-US" sz="1800" dirty="0"/>
              <a:t>, </a:t>
            </a:r>
            <a:r>
              <a:rPr lang="en-US" sz="1800" dirty="0" err="1"/>
              <a:t>dar</a:t>
            </a:r>
            <a:r>
              <a:rPr lang="en-US" sz="1800" dirty="0"/>
              <a:t> </a:t>
            </a:r>
            <a:r>
              <a:rPr lang="en-US" sz="1800" dirty="0" err="1"/>
              <a:t>ele</a:t>
            </a:r>
            <a:r>
              <a:rPr lang="en-US" sz="1800" dirty="0"/>
              <a:t> nu </a:t>
            </a:r>
            <a:r>
              <a:rPr lang="en-US" sz="1800" dirty="0" err="1"/>
              <a:t>fac</a:t>
            </a:r>
            <a:r>
              <a:rPr lang="en-US" sz="1800" dirty="0"/>
              <a:t> </a:t>
            </a:r>
            <a:r>
              <a:rPr lang="en-US" sz="1800" dirty="0" err="1"/>
              <a:t>obiectul</a:t>
            </a:r>
            <a:r>
              <a:rPr lang="en-US" sz="1800" dirty="0"/>
              <a:t> </a:t>
            </a:r>
            <a:r>
              <a:rPr lang="en-US" sz="1800" dirty="0" err="1"/>
              <a:t>analizei</a:t>
            </a:r>
            <a:r>
              <a:rPr lang="en-US" sz="1800" dirty="0"/>
              <a:t> </a:t>
            </a:r>
            <a:r>
              <a:rPr lang="en-US" sz="1800" dirty="0" err="1"/>
              <a:t>noastre</a:t>
            </a:r>
            <a:r>
              <a:rPr lang="en-US" sz="1800" dirty="0"/>
              <a:t> din </a:t>
            </a:r>
            <a:r>
              <a:rPr lang="en-US" sz="1800" dirty="0" err="1"/>
              <a:t>acest</a:t>
            </a:r>
            <a:r>
              <a:rPr lang="en-US" sz="1800" dirty="0"/>
              <a:t> capitol.</a:t>
            </a:r>
          </a:p>
          <a:p>
            <a:pPr algn="just">
              <a:buFont typeface="Courier New" panose="02070309020205020404" pitchFamily="49" charset="0"/>
              <a:buChar char="o"/>
            </a:pPr>
            <a:r>
              <a:rPr lang="en-US" sz="1800" dirty="0"/>
              <a:t>In </a:t>
            </a:r>
            <a:r>
              <a:rPr lang="en-US" sz="1800" dirty="0" err="1"/>
              <a:t>genere</a:t>
            </a:r>
            <a:r>
              <a:rPr lang="en-US" sz="1800" dirty="0"/>
              <a:t>, </a:t>
            </a:r>
            <a:r>
              <a:rPr lang="en-US" sz="1800" dirty="0" err="1"/>
              <a:t>calitatea</a:t>
            </a:r>
            <a:r>
              <a:rPr lang="en-US" sz="1800" dirty="0"/>
              <a:t> de </a:t>
            </a:r>
            <a:r>
              <a:rPr lang="en-US" sz="1800" dirty="0" err="1"/>
              <a:t>consumator</a:t>
            </a:r>
            <a:r>
              <a:rPr lang="en-US" sz="1800" dirty="0"/>
              <a:t> o </a:t>
            </a:r>
            <a:r>
              <a:rPr lang="en-US" sz="1800" dirty="0" err="1"/>
              <a:t>deţine</a:t>
            </a:r>
            <a:r>
              <a:rPr lang="en-US" sz="1800" dirty="0"/>
              <a:t> </a:t>
            </a:r>
            <a:r>
              <a:rPr lang="en-US" sz="1800" dirty="0" err="1"/>
              <a:t>orice</a:t>
            </a:r>
            <a:r>
              <a:rPr lang="en-US" sz="1800" dirty="0"/>
              <a:t> </a:t>
            </a:r>
            <a:r>
              <a:rPr lang="en-US" sz="1800" dirty="0" err="1"/>
              <a:t>subiect</a:t>
            </a:r>
            <a:r>
              <a:rPr lang="en-US" sz="1800" dirty="0"/>
              <a:t> economic al </a:t>
            </a:r>
            <a:r>
              <a:rPr lang="en-US" sz="1800" dirty="0" err="1"/>
              <a:t>cărui</a:t>
            </a:r>
            <a:r>
              <a:rPr lang="en-US" sz="1800" dirty="0"/>
              <a:t> </a:t>
            </a:r>
            <a:r>
              <a:rPr lang="en-US" sz="1800" dirty="0" err="1"/>
              <a:t>comportament</a:t>
            </a:r>
            <a:r>
              <a:rPr lang="en-US" sz="1800" dirty="0"/>
              <a:t> </a:t>
            </a:r>
            <a:r>
              <a:rPr lang="en-US" sz="1800" dirty="0" err="1"/>
              <a:t>este</a:t>
            </a:r>
            <a:r>
              <a:rPr lang="en-US" sz="1800" dirty="0"/>
              <a:t> </a:t>
            </a:r>
            <a:r>
              <a:rPr lang="en-US" sz="1800" dirty="0" err="1"/>
              <a:t>îndreptat</a:t>
            </a:r>
            <a:r>
              <a:rPr lang="en-US" sz="1800" dirty="0"/>
              <a:t> </a:t>
            </a:r>
            <a:r>
              <a:rPr lang="en-US" sz="1800" dirty="0" err="1"/>
              <a:t>spre</a:t>
            </a:r>
            <a:r>
              <a:rPr lang="en-US" sz="1800" dirty="0"/>
              <a:t> </a:t>
            </a:r>
            <a:r>
              <a:rPr lang="en-US" sz="1800" dirty="0" err="1"/>
              <a:t>satisfacerea</a:t>
            </a:r>
            <a:r>
              <a:rPr lang="en-US" sz="1800" dirty="0"/>
              <a:t> </a:t>
            </a:r>
            <a:r>
              <a:rPr lang="en-US" sz="1800" dirty="0" err="1"/>
              <a:t>necesităţilor</a:t>
            </a:r>
            <a:r>
              <a:rPr lang="en-US" sz="1800" dirty="0"/>
              <a:t> </a:t>
            </a:r>
            <a:r>
              <a:rPr lang="en-US" sz="1800" dirty="0" err="1"/>
              <a:t>individuale</a:t>
            </a:r>
            <a:r>
              <a:rPr lang="en-US" sz="1800" dirty="0"/>
              <a:t> </a:t>
            </a:r>
            <a:r>
              <a:rPr lang="en-US" sz="1800" dirty="0" err="1"/>
              <a:t>sau</a:t>
            </a:r>
            <a:r>
              <a:rPr lang="en-US" sz="1800" dirty="0"/>
              <a:t> ale </a:t>
            </a:r>
            <a:r>
              <a:rPr lang="en-US" sz="1800" dirty="0" err="1"/>
              <a:t>grupului</a:t>
            </a:r>
            <a:r>
              <a:rPr lang="en-US" sz="1800" dirty="0"/>
              <a:t> de </a:t>
            </a:r>
            <a:r>
              <a:rPr lang="en-US" sz="1800" dirty="0" err="1"/>
              <a:t>apartenenţă</a:t>
            </a:r>
            <a:r>
              <a:rPr lang="en-US" sz="1800" dirty="0"/>
              <a:t>. Dar  se </a:t>
            </a:r>
            <a:r>
              <a:rPr lang="en-US" sz="1800" dirty="0" err="1"/>
              <a:t>prelungeşte</a:t>
            </a:r>
            <a:r>
              <a:rPr lang="en-US" sz="1800" dirty="0"/>
              <a:t> </a:t>
            </a:r>
            <a:r>
              <a:rPr lang="en-US" sz="1800" dirty="0" err="1"/>
              <a:t>acest</a:t>
            </a:r>
            <a:r>
              <a:rPr lang="en-US" sz="1800" dirty="0"/>
              <a:t> concept </a:t>
            </a:r>
            <a:r>
              <a:rPr lang="en-US" sz="1800" dirty="0" err="1"/>
              <a:t>şi</a:t>
            </a:r>
            <a:r>
              <a:rPr lang="en-US" sz="1800" dirty="0"/>
              <a:t> </a:t>
            </a:r>
            <a:r>
              <a:rPr lang="en-US" sz="1800" dirty="0" err="1"/>
              <a:t>în</a:t>
            </a:r>
            <a:r>
              <a:rPr lang="en-US" sz="1800" dirty="0"/>
              <a:t> </a:t>
            </a:r>
            <a:r>
              <a:rPr lang="en-US" sz="1800" dirty="0" err="1"/>
              <a:t>eul</a:t>
            </a:r>
            <a:r>
              <a:rPr lang="en-US" sz="1800" dirty="0"/>
              <a:t> </a:t>
            </a:r>
            <a:r>
              <a:rPr lang="en-US" sz="1800" dirty="0" err="1"/>
              <a:t>subiectului</a:t>
            </a:r>
            <a:r>
              <a:rPr lang="en-US" sz="1800" dirty="0"/>
              <a:t> economic, </a:t>
            </a:r>
            <a:r>
              <a:rPr lang="en-US" sz="1800" dirty="0" err="1"/>
              <a:t>vizând</a:t>
            </a:r>
            <a:r>
              <a:rPr lang="en-US" sz="1800" dirty="0"/>
              <a:t> </a:t>
            </a:r>
            <a:r>
              <a:rPr lang="en-US" sz="1800" dirty="0" err="1"/>
              <a:t>procesele</a:t>
            </a:r>
            <a:r>
              <a:rPr lang="en-US" sz="1800" dirty="0"/>
              <a:t> cognitive, </a:t>
            </a:r>
            <a:r>
              <a:rPr lang="en-US" sz="1800" dirty="0" err="1"/>
              <a:t>premisele</a:t>
            </a:r>
            <a:r>
              <a:rPr lang="en-US" sz="1800" dirty="0"/>
              <a:t> care </a:t>
            </a:r>
            <a:r>
              <a:rPr lang="en-US" sz="1800" dirty="0" err="1"/>
              <a:t>duc</a:t>
            </a:r>
            <a:r>
              <a:rPr lang="en-US" sz="1800" dirty="0"/>
              <a:t> la </a:t>
            </a:r>
            <a:r>
              <a:rPr lang="en-US" sz="1800" dirty="0" err="1"/>
              <a:t>conştientizarea</a:t>
            </a:r>
            <a:r>
              <a:rPr lang="en-US" sz="1800" dirty="0"/>
              <a:t> </a:t>
            </a:r>
            <a:r>
              <a:rPr lang="en-US" sz="1800" dirty="0" err="1"/>
              <a:t>actului</a:t>
            </a:r>
            <a:r>
              <a:rPr lang="en-US" sz="1800" dirty="0"/>
              <a:t> de </a:t>
            </a:r>
            <a:r>
              <a:rPr lang="en-US" sz="1800" dirty="0" err="1"/>
              <a:t>cumpărare</a:t>
            </a:r>
            <a:r>
              <a:rPr lang="en-US" sz="1800" dirty="0"/>
              <a:t>. </a:t>
            </a:r>
            <a:r>
              <a:rPr lang="en-US" sz="1800" dirty="0" err="1"/>
              <a:t>Intrucât</a:t>
            </a:r>
            <a:r>
              <a:rPr lang="en-US" sz="1800" dirty="0"/>
              <a:t> </a:t>
            </a:r>
            <a:r>
              <a:rPr lang="en-US" sz="1800" dirty="0" err="1"/>
              <a:t>comportamentul</a:t>
            </a:r>
            <a:r>
              <a:rPr lang="en-US" sz="1800" dirty="0"/>
              <a:t> </a:t>
            </a:r>
            <a:r>
              <a:rPr lang="en-US" sz="1800" dirty="0" err="1"/>
              <a:t>consumatorului</a:t>
            </a:r>
            <a:r>
              <a:rPr lang="en-US" sz="1800" dirty="0"/>
              <a:t> </a:t>
            </a:r>
            <a:r>
              <a:rPr lang="en-US" sz="1800" dirty="0" err="1"/>
              <a:t>implică</a:t>
            </a:r>
            <a:r>
              <a:rPr lang="en-US" sz="1800" dirty="0"/>
              <a:t> </a:t>
            </a:r>
            <a:r>
              <a:rPr lang="en-US" sz="1800" dirty="0" err="1"/>
              <a:t>şi</a:t>
            </a:r>
            <a:r>
              <a:rPr lang="en-US" sz="1800" dirty="0"/>
              <a:t> </a:t>
            </a:r>
            <a:r>
              <a:rPr lang="en-US" sz="1800" dirty="0" err="1"/>
              <a:t>alte</a:t>
            </a:r>
            <a:r>
              <a:rPr lang="en-US" sz="1800" dirty="0"/>
              <a:t> </a:t>
            </a:r>
            <a:r>
              <a:rPr lang="en-US" sz="1800" dirty="0" err="1"/>
              <a:t>persoane</a:t>
            </a:r>
            <a:r>
              <a:rPr lang="en-US" sz="1800" dirty="0"/>
              <a:t> </a:t>
            </a:r>
            <a:r>
              <a:rPr lang="en-US" sz="1800" dirty="0" err="1"/>
              <a:t>sau</a:t>
            </a:r>
            <a:r>
              <a:rPr lang="en-US" sz="1800" dirty="0"/>
              <a:t> </a:t>
            </a:r>
            <a:r>
              <a:rPr lang="en-US" sz="1800" dirty="0" err="1"/>
              <a:t>este</a:t>
            </a:r>
            <a:r>
              <a:rPr lang="en-US" sz="1800" dirty="0"/>
              <a:t> dependent de </a:t>
            </a:r>
            <a:r>
              <a:rPr lang="en-US" sz="1800" dirty="0" err="1"/>
              <a:t>comportamentul</a:t>
            </a:r>
            <a:r>
              <a:rPr lang="en-US" sz="1800" dirty="0"/>
              <a:t> </a:t>
            </a:r>
            <a:r>
              <a:rPr lang="en-US" sz="1800" dirty="0" err="1"/>
              <a:t>acestora</a:t>
            </a:r>
            <a:r>
              <a:rPr lang="en-US" sz="1800" dirty="0"/>
              <a:t>, </a:t>
            </a:r>
            <a:r>
              <a:rPr lang="en-US" sz="1800" dirty="0" err="1"/>
              <a:t>trebuie</a:t>
            </a:r>
            <a:r>
              <a:rPr lang="en-US" sz="1800" dirty="0"/>
              <a:t> </a:t>
            </a:r>
            <a:r>
              <a:rPr lang="en-US" sz="1800" dirty="0" err="1"/>
              <a:t>abordat</a:t>
            </a:r>
            <a:r>
              <a:rPr lang="en-US" sz="1800" dirty="0"/>
              <a:t> </a:t>
            </a:r>
            <a:r>
              <a:rPr lang="en-US" sz="1800" dirty="0" err="1"/>
              <a:t>ca</a:t>
            </a:r>
            <a:r>
              <a:rPr lang="en-US" sz="1800" dirty="0"/>
              <a:t> o </a:t>
            </a:r>
            <a:r>
              <a:rPr lang="en-US" sz="1800" dirty="0" err="1"/>
              <a:t>categorie</a:t>
            </a:r>
            <a:r>
              <a:rPr lang="en-US" sz="1800" dirty="0"/>
              <a:t> </a:t>
            </a:r>
            <a:r>
              <a:rPr lang="en-US" sz="1800" dirty="0" err="1"/>
              <a:t>socială</a:t>
            </a:r>
            <a:r>
              <a:rPr lang="en-US" sz="1800" dirty="0"/>
              <a:t> </a:t>
            </a:r>
            <a:r>
              <a:rPr lang="en-US" sz="1800" dirty="0" err="1"/>
              <a:t>deosebit</a:t>
            </a:r>
            <a:r>
              <a:rPr lang="en-US" sz="1800" dirty="0"/>
              <a:t> de </a:t>
            </a:r>
            <a:r>
              <a:rPr lang="en-US" sz="1800" dirty="0" err="1"/>
              <a:t>complexă</a:t>
            </a:r>
            <a:r>
              <a:rPr lang="en-US" sz="1800" dirty="0"/>
              <a:t>, cu </a:t>
            </a:r>
            <a:r>
              <a:rPr lang="en-US" sz="1800" i="1" dirty="0" err="1"/>
              <a:t>două</a:t>
            </a:r>
            <a:r>
              <a:rPr lang="en-US" sz="1800" i="1" dirty="0"/>
              <a:t> </a:t>
            </a:r>
            <a:r>
              <a:rPr lang="en-US" sz="1800" i="1" dirty="0" err="1"/>
              <a:t>părţi</a:t>
            </a:r>
            <a:r>
              <a:rPr lang="en-US" sz="1800" i="1" dirty="0"/>
              <a:t> </a:t>
            </a:r>
            <a:r>
              <a:rPr lang="en-US" sz="1800" i="1" dirty="0" err="1"/>
              <a:t>relativ</a:t>
            </a:r>
            <a:r>
              <a:rPr lang="en-US" sz="1800" i="1" dirty="0"/>
              <a:t> </a:t>
            </a:r>
            <a:r>
              <a:rPr lang="en-US" sz="1800" i="1" dirty="0" err="1"/>
              <a:t>distincte</a:t>
            </a:r>
            <a:r>
              <a:rPr lang="en-US" sz="1800" i="1" dirty="0"/>
              <a:t>,</a:t>
            </a:r>
            <a:r>
              <a:rPr lang="en-US" sz="1800" dirty="0"/>
              <a:t> </a:t>
            </a:r>
            <a:r>
              <a:rPr lang="en-US" sz="1800" dirty="0" err="1"/>
              <a:t>între</a:t>
            </a:r>
            <a:r>
              <a:rPr lang="en-US" sz="1800" dirty="0"/>
              <a:t> care </a:t>
            </a:r>
            <a:r>
              <a:rPr lang="en-US" sz="1800" dirty="0" err="1"/>
              <a:t>există</a:t>
            </a:r>
            <a:r>
              <a:rPr lang="en-US" sz="1800" dirty="0"/>
              <a:t> o </a:t>
            </a:r>
            <a:r>
              <a:rPr lang="en-US" sz="1800" dirty="0" err="1"/>
              <a:t>permanentă</a:t>
            </a:r>
            <a:r>
              <a:rPr lang="en-US" sz="1800" dirty="0"/>
              <a:t> </a:t>
            </a:r>
            <a:r>
              <a:rPr lang="en-US" sz="1800" dirty="0" err="1"/>
              <a:t>interacţiune</a:t>
            </a:r>
            <a:r>
              <a:rPr lang="en-US" sz="1800" dirty="0"/>
              <a:t>: </a:t>
            </a:r>
            <a:r>
              <a:rPr lang="en-US" sz="1800" i="1" dirty="0" err="1"/>
              <a:t>comportamentul</a:t>
            </a:r>
            <a:r>
              <a:rPr lang="en-US" sz="1800" i="1" dirty="0"/>
              <a:t> de </a:t>
            </a:r>
            <a:r>
              <a:rPr lang="en-US" sz="1800" i="1" dirty="0" err="1"/>
              <a:t>cumpărare</a:t>
            </a:r>
            <a:r>
              <a:rPr lang="en-US" sz="1800" i="1" dirty="0"/>
              <a:t> </a:t>
            </a:r>
            <a:r>
              <a:rPr lang="en-US" sz="1800" i="1" dirty="0" err="1"/>
              <a:t>şi</a:t>
            </a:r>
            <a:r>
              <a:rPr lang="en-US" sz="1800" i="1" dirty="0"/>
              <a:t> </a:t>
            </a:r>
            <a:r>
              <a:rPr lang="en-US" sz="1800" i="1" dirty="0" err="1"/>
              <a:t>comportamentul</a:t>
            </a:r>
            <a:r>
              <a:rPr lang="en-US" sz="1800" i="1" dirty="0"/>
              <a:t> de </a:t>
            </a:r>
            <a:r>
              <a:rPr lang="en-US" sz="1800" i="1" dirty="0" err="1"/>
              <a:t>consum</a:t>
            </a:r>
            <a:r>
              <a:rPr lang="en-US" sz="1800" i="1" dirty="0"/>
              <a:t>.</a:t>
            </a:r>
            <a:endParaRPr lang="en-US" sz="1800" dirty="0"/>
          </a:p>
          <a:p>
            <a:endParaRPr lang="en-US" dirty="0"/>
          </a:p>
        </p:txBody>
      </p:sp>
    </p:spTree>
    <p:extLst>
      <p:ext uri="{BB962C8B-B14F-4D97-AF65-F5344CB8AC3E}">
        <p14:creationId xmlns:p14="http://schemas.microsoft.com/office/powerpoint/2010/main" val="94143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533525"/>
            <a:ext cx="8585468" cy="657226"/>
          </a:xfrm>
        </p:spPr>
        <p:txBody>
          <a:bodyPr>
            <a:normAutofit fontScale="90000"/>
          </a:bodyPr>
          <a:lstStyle/>
          <a:p>
            <a:pPr algn="ctr"/>
            <a:r>
              <a:rPr lang="en-US" b="1" i="1" dirty="0" err="1"/>
              <a:t>Factorii</a:t>
            </a:r>
            <a:r>
              <a:rPr lang="en-US" b="1" i="1" dirty="0"/>
              <a:t> care </a:t>
            </a:r>
            <a:r>
              <a:rPr lang="en-US" b="1" i="1" dirty="0" err="1"/>
              <a:t>determină</a:t>
            </a:r>
            <a:r>
              <a:rPr lang="en-US" b="1" i="1" dirty="0"/>
              <a:t> </a:t>
            </a:r>
            <a:r>
              <a:rPr lang="en-US" b="1" i="1" dirty="0" err="1"/>
              <a:t>comportamentul</a:t>
            </a:r>
            <a:r>
              <a:rPr lang="en-US" b="1" i="1" dirty="0"/>
              <a:t> </a:t>
            </a:r>
            <a:r>
              <a:rPr lang="en-US" b="1" i="1" dirty="0" err="1"/>
              <a:t>consumatorului</a:t>
            </a:r>
            <a:endParaRPr lang="en-US" i="1" dirty="0"/>
          </a:p>
        </p:txBody>
      </p:sp>
      <p:sp>
        <p:nvSpPr>
          <p:cNvPr id="3" name="Content Placeholder 2"/>
          <p:cNvSpPr>
            <a:spLocks noGrp="1"/>
          </p:cNvSpPr>
          <p:nvPr>
            <p:ph idx="1"/>
          </p:nvPr>
        </p:nvSpPr>
        <p:spPr>
          <a:xfrm>
            <a:off x="688534" y="2524125"/>
            <a:ext cx="8596668" cy="3736312"/>
          </a:xfrm>
        </p:spPr>
        <p:txBody>
          <a:bodyPr>
            <a:normAutofit fontScale="92500" lnSpcReduction="20000"/>
          </a:bodyPr>
          <a:lstStyle/>
          <a:p>
            <a:pPr marL="514350" indent="-514350" algn="just">
              <a:buFont typeface="+mj-lt"/>
              <a:buAutoNum type="romanUcPeriod"/>
            </a:pPr>
            <a:r>
              <a:rPr lang="en-US" dirty="0" err="1"/>
              <a:t>factori</a:t>
            </a:r>
            <a:r>
              <a:rPr lang="en-US" dirty="0"/>
              <a:t> </a:t>
            </a:r>
            <a:r>
              <a:rPr lang="en-US" dirty="0" err="1"/>
              <a:t>individuali</a:t>
            </a:r>
            <a:r>
              <a:rPr lang="en-US" dirty="0"/>
              <a:t>, </a:t>
            </a:r>
            <a:r>
              <a:rPr lang="en-US" dirty="0" err="1"/>
              <a:t>în</a:t>
            </a:r>
            <a:r>
              <a:rPr lang="en-US" dirty="0"/>
              <a:t> care </a:t>
            </a:r>
            <a:r>
              <a:rPr lang="en-US" dirty="0" err="1"/>
              <a:t>includ</a:t>
            </a:r>
            <a:r>
              <a:rPr lang="en-US" dirty="0"/>
              <a:t>: </a:t>
            </a:r>
            <a:r>
              <a:rPr lang="en-US" dirty="0" err="1"/>
              <a:t>personalitatea</a:t>
            </a:r>
            <a:r>
              <a:rPr lang="en-US" dirty="0"/>
              <a:t>, </a:t>
            </a:r>
            <a:r>
              <a:rPr lang="en-US" dirty="0" err="1"/>
              <a:t>stilul</a:t>
            </a:r>
            <a:r>
              <a:rPr lang="en-US" dirty="0"/>
              <a:t> </a:t>
            </a:r>
            <a:r>
              <a:rPr lang="en-US" dirty="0" err="1"/>
              <a:t>cognitiv</a:t>
            </a:r>
            <a:r>
              <a:rPr lang="en-US" dirty="0"/>
              <a:t>, </a:t>
            </a:r>
            <a:r>
              <a:rPr lang="en-US" dirty="0" err="1"/>
              <a:t>stilul</a:t>
            </a:r>
            <a:r>
              <a:rPr lang="en-US" dirty="0"/>
              <a:t> de </a:t>
            </a:r>
            <a:r>
              <a:rPr lang="en-US" dirty="0" err="1"/>
              <a:t>viaţă</a:t>
            </a:r>
            <a:r>
              <a:rPr lang="en-US" dirty="0"/>
              <a:t> </a:t>
            </a:r>
            <a:r>
              <a:rPr lang="en-US" dirty="0" err="1"/>
              <a:t>şi</a:t>
            </a:r>
            <a:r>
              <a:rPr lang="en-US" dirty="0"/>
              <a:t> </a:t>
            </a:r>
            <a:r>
              <a:rPr lang="en-US" dirty="0" err="1"/>
              <a:t>riscul</a:t>
            </a:r>
            <a:r>
              <a:rPr lang="en-US" dirty="0"/>
              <a:t> </a:t>
            </a:r>
            <a:r>
              <a:rPr lang="en-US" dirty="0" err="1"/>
              <a:t>perceput</a:t>
            </a:r>
            <a:r>
              <a:rPr lang="en-US" dirty="0"/>
              <a:t>;</a:t>
            </a:r>
          </a:p>
          <a:p>
            <a:pPr marL="514350" indent="-514350" algn="just">
              <a:buFont typeface="+mj-lt"/>
              <a:buAutoNum type="romanUcPeriod"/>
            </a:pPr>
            <a:r>
              <a:rPr lang="en-US" dirty="0" err="1"/>
              <a:t>factorii</a:t>
            </a:r>
            <a:r>
              <a:rPr lang="en-US" dirty="0"/>
              <a:t> </a:t>
            </a:r>
            <a:r>
              <a:rPr lang="en-US" dirty="0" err="1"/>
              <a:t>mediului</a:t>
            </a:r>
            <a:r>
              <a:rPr lang="en-US" dirty="0"/>
              <a:t>, care se </a:t>
            </a:r>
            <a:r>
              <a:rPr lang="en-US" dirty="0" err="1"/>
              <a:t>referă</a:t>
            </a:r>
            <a:r>
              <a:rPr lang="en-US" dirty="0"/>
              <a:t> la: </a:t>
            </a:r>
            <a:r>
              <a:rPr lang="en-US" dirty="0" err="1"/>
              <a:t>factorii</a:t>
            </a:r>
            <a:r>
              <a:rPr lang="en-US" dirty="0"/>
              <a:t> socio-</a:t>
            </a:r>
            <a:r>
              <a:rPr lang="en-US" dirty="0" err="1"/>
              <a:t>demografici</a:t>
            </a:r>
            <a:r>
              <a:rPr lang="en-US" dirty="0"/>
              <a:t> (</a:t>
            </a:r>
            <a:r>
              <a:rPr lang="en-US" dirty="0" err="1"/>
              <a:t>curba</a:t>
            </a:r>
            <a:r>
              <a:rPr lang="en-US" dirty="0"/>
              <a:t> </a:t>
            </a:r>
            <a:r>
              <a:rPr lang="en-US" dirty="0" err="1"/>
              <a:t>vieţii</a:t>
            </a:r>
            <a:r>
              <a:rPr lang="en-US" dirty="0"/>
              <a:t> de </a:t>
            </a:r>
            <a:r>
              <a:rPr lang="en-US" dirty="0" err="1"/>
              <a:t>familie</a:t>
            </a:r>
            <a:r>
              <a:rPr lang="en-US" dirty="0"/>
              <a:t>, </a:t>
            </a:r>
            <a:r>
              <a:rPr lang="en-US" dirty="0" err="1"/>
              <a:t>clasele</a:t>
            </a:r>
            <a:r>
              <a:rPr lang="en-US" dirty="0"/>
              <a:t> </a:t>
            </a:r>
            <a:r>
              <a:rPr lang="en-US" dirty="0" err="1"/>
              <a:t>sociale</a:t>
            </a:r>
            <a:r>
              <a:rPr lang="en-US" dirty="0"/>
              <a:t>), </a:t>
            </a:r>
            <a:r>
              <a:rPr lang="en-US" dirty="0" err="1"/>
              <a:t>grupuri</a:t>
            </a:r>
            <a:r>
              <a:rPr lang="en-US" dirty="0"/>
              <a:t> de </a:t>
            </a:r>
            <a:r>
              <a:rPr lang="en-US" dirty="0" err="1"/>
              <a:t>referinţă</a:t>
            </a:r>
            <a:r>
              <a:rPr lang="en-US" dirty="0"/>
              <a:t>, </a:t>
            </a:r>
            <a:r>
              <a:rPr lang="en-US" dirty="0" err="1"/>
              <a:t>familia</a:t>
            </a:r>
            <a:r>
              <a:rPr lang="en-US" dirty="0"/>
              <a:t>, </a:t>
            </a:r>
            <a:r>
              <a:rPr lang="en-US" dirty="0" err="1"/>
              <a:t>mediul</a:t>
            </a:r>
            <a:r>
              <a:rPr lang="en-US" dirty="0"/>
              <a:t> economic.</a:t>
            </a:r>
          </a:p>
          <a:p>
            <a:pPr marL="0" indent="0" algn="just">
              <a:buNone/>
            </a:pPr>
            <a:r>
              <a:rPr lang="ro-RO" dirty="0"/>
              <a:t>	</a:t>
            </a:r>
            <a:r>
              <a:rPr lang="en-US" dirty="0"/>
              <a:t>In </a:t>
            </a:r>
            <a:r>
              <a:rPr lang="en-US" dirty="0" err="1"/>
              <a:t>ampla</a:t>
            </a:r>
            <a:r>
              <a:rPr lang="en-US" dirty="0"/>
              <a:t> </a:t>
            </a:r>
            <a:r>
              <a:rPr lang="en-US" dirty="0" err="1"/>
              <a:t>analiză</a:t>
            </a:r>
            <a:r>
              <a:rPr lang="en-US" dirty="0"/>
              <a:t> </a:t>
            </a:r>
            <a:r>
              <a:rPr lang="en-US" dirty="0" err="1"/>
              <a:t>pe</a:t>
            </a:r>
            <a:r>
              <a:rPr lang="en-US" dirty="0"/>
              <a:t> care o face </a:t>
            </a:r>
            <a:r>
              <a:rPr lang="en-US" dirty="0" err="1"/>
              <a:t>comportamentului</a:t>
            </a:r>
            <a:r>
              <a:rPr lang="en-US" dirty="0"/>
              <a:t> </a:t>
            </a:r>
            <a:r>
              <a:rPr lang="en-US" dirty="0" err="1"/>
              <a:t>consumatorului</a:t>
            </a:r>
            <a:r>
              <a:rPr lang="en-US" dirty="0"/>
              <a:t>, Ph. Kotler (Ph. </a:t>
            </a:r>
            <a:r>
              <a:rPr lang="en-US" dirty="0" err="1"/>
              <a:t>Koller</a:t>
            </a:r>
            <a:r>
              <a:rPr lang="en-US" dirty="0"/>
              <a:t>, G. Armstrong, op. cit., p.334-348) </a:t>
            </a:r>
            <a:r>
              <a:rPr lang="en-US" dirty="0" err="1"/>
              <a:t>porneşte</a:t>
            </a:r>
            <a:r>
              <a:rPr lang="en-US" dirty="0"/>
              <a:t> de la </a:t>
            </a:r>
            <a:r>
              <a:rPr lang="en-US" dirty="0" err="1"/>
              <a:t>analiza</a:t>
            </a:r>
            <a:r>
              <a:rPr lang="en-US" dirty="0"/>
              <a:t> </a:t>
            </a:r>
            <a:r>
              <a:rPr lang="en-US" dirty="0" err="1"/>
              <a:t>factorilor</a:t>
            </a:r>
            <a:r>
              <a:rPr lang="en-US" dirty="0"/>
              <a:t> care </a:t>
            </a:r>
            <a:r>
              <a:rPr lang="en-US" dirty="0" err="1"/>
              <a:t>îl</a:t>
            </a:r>
            <a:r>
              <a:rPr lang="en-US" dirty="0"/>
              <a:t> </a:t>
            </a:r>
            <a:r>
              <a:rPr lang="en-US" dirty="0" err="1"/>
              <a:t>influenţează</a:t>
            </a:r>
            <a:r>
              <a:rPr lang="en-US" dirty="0"/>
              <a:t>, </a:t>
            </a:r>
            <a:r>
              <a:rPr lang="en-US" dirty="0" err="1"/>
              <a:t>grupaţi</a:t>
            </a:r>
            <a:r>
              <a:rPr lang="en-US" dirty="0"/>
              <a:t> </a:t>
            </a:r>
            <a:r>
              <a:rPr lang="en-US" dirty="0" err="1"/>
              <a:t>în</a:t>
            </a:r>
            <a:r>
              <a:rPr lang="en-US" dirty="0"/>
              <a:t>:</a:t>
            </a:r>
          </a:p>
          <a:p>
            <a:pPr marL="457200" indent="-457200" algn="just">
              <a:buFont typeface="+mj-lt"/>
              <a:buAutoNum type="arabicPeriod"/>
            </a:pPr>
            <a:r>
              <a:rPr lang="en-US" dirty="0" err="1"/>
              <a:t>factori</a:t>
            </a:r>
            <a:r>
              <a:rPr lang="en-US" dirty="0"/>
              <a:t> </a:t>
            </a:r>
            <a:r>
              <a:rPr lang="en-US" dirty="0" err="1"/>
              <a:t>culturali</a:t>
            </a:r>
            <a:r>
              <a:rPr lang="en-US" dirty="0"/>
              <a:t> – </a:t>
            </a:r>
            <a:r>
              <a:rPr lang="en-US" dirty="0" err="1"/>
              <a:t>reprezentaţi</a:t>
            </a:r>
            <a:r>
              <a:rPr lang="en-US" dirty="0"/>
              <a:t> de: </a:t>
            </a:r>
            <a:r>
              <a:rPr lang="en-US" dirty="0" err="1"/>
              <a:t>cultura</a:t>
            </a:r>
            <a:r>
              <a:rPr lang="en-US" dirty="0"/>
              <a:t>, </a:t>
            </a:r>
            <a:r>
              <a:rPr lang="en-US" dirty="0" err="1"/>
              <a:t>subcultura</a:t>
            </a:r>
            <a:r>
              <a:rPr lang="en-US" dirty="0"/>
              <a:t> </a:t>
            </a:r>
            <a:r>
              <a:rPr lang="en-US" dirty="0" err="1"/>
              <a:t>şi</a:t>
            </a:r>
            <a:r>
              <a:rPr lang="en-US" dirty="0"/>
              <a:t> </a:t>
            </a:r>
            <a:r>
              <a:rPr lang="en-US" dirty="0" err="1"/>
              <a:t>clasa</a:t>
            </a:r>
            <a:r>
              <a:rPr lang="en-US" dirty="0"/>
              <a:t> </a:t>
            </a:r>
            <a:r>
              <a:rPr lang="en-US" dirty="0" err="1"/>
              <a:t>socială</a:t>
            </a:r>
            <a:r>
              <a:rPr lang="en-US" dirty="0"/>
              <a:t>;</a:t>
            </a:r>
          </a:p>
          <a:p>
            <a:pPr marL="457200" indent="-457200" algn="just">
              <a:buFont typeface="+mj-lt"/>
              <a:buAutoNum type="arabicPeriod"/>
            </a:pPr>
            <a:r>
              <a:rPr lang="en-US" dirty="0" err="1"/>
              <a:t>factori</a:t>
            </a:r>
            <a:r>
              <a:rPr lang="en-US" dirty="0"/>
              <a:t> </a:t>
            </a:r>
            <a:r>
              <a:rPr lang="en-US" dirty="0" err="1"/>
              <a:t>sociali</a:t>
            </a:r>
            <a:r>
              <a:rPr lang="en-US" dirty="0"/>
              <a:t> – care </a:t>
            </a:r>
            <a:r>
              <a:rPr lang="en-US" dirty="0" err="1"/>
              <a:t>includ</a:t>
            </a:r>
            <a:r>
              <a:rPr lang="en-US" dirty="0"/>
              <a:t> : </a:t>
            </a:r>
            <a:r>
              <a:rPr lang="en-US" dirty="0" err="1"/>
              <a:t>grupuri</a:t>
            </a:r>
            <a:r>
              <a:rPr lang="en-US" dirty="0"/>
              <a:t> de </a:t>
            </a:r>
            <a:r>
              <a:rPr lang="en-US" dirty="0" err="1"/>
              <a:t>referinţă</a:t>
            </a:r>
            <a:r>
              <a:rPr lang="en-US" dirty="0"/>
              <a:t>, </a:t>
            </a:r>
            <a:r>
              <a:rPr lang="en-US" dirty="0" err="1"/>
              <a:t>familia</a:t>
            </a:r>
            <a:r>
              <a:rPr lang="en-US" dirty="0"/>
              <a:t>, </a:t>
            </a:r>
            <a:r>
              <a:rPr lang="en-US" dirty="0" err="1"/>
              <a:t>roluri</a:t>
            </a:r>
            <a:r>
              <a:rPr lang="en-US" dirty="0"/>
              <a:t> </a:t>
            </a:r>
            <a:r>
              <a:rPr lang="en-US" dirty="0" err="1"/>
              <a:t>şi</a:t>
            </a:r>
            <a:r>
              <a:rPr lang="en-US" dirty="0"/>
              <a:t> </a:t>
            </a:r>
            <a:r>
              <a:rPr lang="en-US" dirty="0" err="1"/>
              <a:t>statusuri</a:t>
            </a:r>
            <a:r>
              <a:rPr lang="en-US" dirty="0"/>
              <a:t>;</a:t>
            </a:r>
          </a:p>
          <a:p>
            <a:pPr marL="457200" indent="-457200" algn="just">
              <a:buFont typeface="+mj-lt"/>
              <a:buAutoNum type="arabicPeriod"/>
            </a:pPr>
            <a:r>
              <a:rPr lang="en-US" dirty="0" err="1"/>
              <a:t>factori</a:t>
            </a:r>
            <a:r>
              <a:rPr lang="en-US" dirty="0"/>
              <a:t> </a:t>
            </a:r>
            <a:r>
              <a:rPr lang="en-US" dirty="0" err="1"/>
              <a:t>personali</a:t>
            </a:r>
            <a:r>
              <a:rPr lang="en-US" dirty="0"/>
              <a:t> – care se </a:t>
            </a:r>
            <a:r>
              <a:rPr lang="en-US" dirty="0" err="1"/>
              <a:t>referă</a:t>
            </a:r>
            <a:r>
              <a:rPr lang="en-US" dirty="0"/>
              <a:t> la: </a:t>
            </a:r>
            <a:r>
              <a:rPr lang="en-US" dirty="0" err="1"/>
              <a:t>vârsta</a:t>
            </a:r>
            <a:r>
              <a:rPr lang="en-US" dirty="0"/>
              <a:t> </a:t>
            </a:r>
            <a:r>
              <a:rPr lang="en-US" dirty="0" err="1"/>
              <a:t>şi</a:t>
            </a:r>
            <a:r>
              <a:rPr lang="en-US" dirty="0"/>
              <a:t> </a:t>
            </a:r>
            <a:r>
              <a:rPr lang="en-US" dirty="0" err="1"/>
              <a:t>stadiul</a:t>
            </a:r>
            <a:r>
              <a:rPr lang="en-US" dirty="0"/>
              <a:t> din </a:t>
            </a:r>
            <a:r>
              <a:rPr lang="en-US" dirty="0" err="1"/>
              <a:t>ciclul</a:t>
            </a:r>
            <a:r>
              <a:rPr lang="en-US" dirty="0"/>
              <a:t> de </a:t>
            </a:r>
            <a:r>
              <a:rPr lang="en-US" dirty="0" err="1"/>
              <a:t>viaţă</a:t>
            </a:r>
            <a:r>
              <a:rPr lang="en-US" dirty="0"/>
              <a:t>, </a:t>
            </a:r>
            <a:r>
              <a:rPr lang="en-US" dirty="0" err="1"/>
              <a:t>ocupaţia</a:t>
            </a:r>
            <a:r>
              <a:rPr lang="en-US" dirty="0"/>
              <a:t>, </a:t>
            </a:r>
            <a:r>
              <a:rPr lang="en-US" dirty="0" err="1"/>
              <a:t>stilul</a:t>
            </a:r>
            <a:r>
              <a:rPr lang="en-US" dirty="0"/>
              <a:t> de </a:t>
            </a:r>
            <a:r>
              <a:rPr lang="en-US" dirty="0" err="1"/>
              <a:t>viaţă</a:t>
            </a:r>
            <a:r>
              <a:rPr lang="en-US" dirty="0"/>
              <a:t>, </a:t>
            </a:r>
            <a:r>
              <a:rPr lang="en-US" dirty="0" err="1"/>
              <a:t>circumstanţele</a:t>
            </a:r>
            <a:r>
              <a:rPr lang="en-US" dirty="0"/>
              <a:t> </a:t>
            </a:r>
            <a:r>
              <a:rPr lang="en-US" dirty="0" err="1"/>
              <a:t>economice</a:t>
            </a:r>
            <a:r>
              <a:rPr lang="en-US" dirty="0"/>
              <a:t>, </a:t>
            </a:r>
            <a:r>
              <a:rPr lang="en-US" dirty="0" err="1"/>
              <a:t>personalitatea</a:t>
            </a:r>
            <a:r>
              <a:rPr lang="en-US" dirty="0"/>
              <a:t> </a:t>
            </a:r>
            <a:r>
              <a:rPr lang="en-US" dirty="0" err="1"/>
              <a:t>şi</a:t>
            </a:r>
            <a:r>
              <a:rPr lang="en-US" dirty="0"/>
              <a:t> </a:t>
            </a:r>
            <a:r>
              <a:rPr lang="en-US" dirty="0" err="1"/>
              <a:t>părerea</a:t>
            </a:r>
            <a:r>
              <a:rPr lang="en-US" dirty="0"/>
              <a:t> </a:t>
            </a:r>
            <a:r>
              <a:rPr lang="en-US" dirty="0" err="1"/>
              <a:t>despre</a:t>
            </a:r>
            <a:r>
              <a:rPr lang="en-US" dirty="0"/>
              <a:t> sine;</a:t>
            </a:r>
          </a:p>
          <a:p>
            <a:pPr marL="457200" indent="-457200" algn="just">
              <a:buFont typeface="+mj-lt"/>
              <a:buAutoNum type="arabicPeriod"/>
            </a:pPr>
            <a:r>
              <a:rPr lang="en-US" dirty="0" err="1"/>
              <a:t>factori</a:t>
            </a:r>
            <a:r>
              <a:rPr lang="en-US" dirty="0"/>
              <a:t> </a:t>
            </a:r>
            <a:r>
              <a:rPr lang="en-US" dirty="0" err="1"/>
              <a:t>psihologici</a:t>
            </a:r>
            <a:r>
              <a:rPr lang="en-US" dirty="0"/>
              <a:t> – </a:t>
            </a:r>
            <a:r>
              <a:rPr lang="en-US" dirty="0" err="1"/>
              <a:t>desemnaţi</a:t>
            </a:r>
            <a:r>
              <a:rPr lang="en-US" dirty="0"/>
              <a:t> </a:t>
            </a:r>
            <a:r>
              <a:rPr lang="en-US" dirty="0" err="1"/>
              <a:t>prin</a:t>
            </a:r>
            <a:r>
              <a:rPr lang="en-US" dirty="0"/>
              <a:t>: </a:t>
            </a:r>
            <a:r>
              <a:rPr lang="en-US" dirty="0" err="1"/>
              <a:t>motivaţie</a:t>
            </a:r>
            <a:r>
              <a:rPr lang="en-US" dirty="0"/>
              <a:t>, </a:t>
            </a:r>
            <a:r>
              <a:rPr lang="en-US" dirty="0" err="1"/>
              <a:t>percepţie</a:t>
            </a:r>
            <a:r>
              <a:rPr lang="en-US" dirty="0"/>
              <a:t>, </a:t>
            </a:r>
            <a:r>
              <a:rPr lang="en-US" dirty="0" err="1"/>
              <a:t>învăţare</a:t>
            </a:r>
            <a:r>
              <a:rPr lang="en-US" dirty="0"/>
              <a:t>, </a:t>
            </a:r>
            <a:r>
              <a:rPr lang="en-US" dirty="0" err="1"/>
              <a:t>convingeri</a:t>
            </a:r>
            <a:r>
              <a:rPr lang="en-US" dirty="0"/>
              <a:t> </a:t>
            </a:r>
            <a:r>
              <a:rPr lang="en-US" dirty="0" err="1"/>
              <a:t>şi</a:t>
            </a:r>
            <a:r>
              <a:rPr lang="en-US" dirty="0"/>
              <a:t> </a:t>
            </a:r>
            <a:r>
              <a:rPr lang="en-US" dirty="0" err="1"/>
              <a:t>atitudini</a:t>
            </a:r>
            <a:r>
              <a:rPr lang="en-US" dirty="0"/>
              <a:t>.</a:t>
            </a:r>
          </a:p>
          <a:p>
            <a:endParaRPr lang="en-US" dirty="0"/>
          </a:p>
        </p:txBody>
      </p:sp>
    </p:spTree>
    <p:extLst>
      <p:ext uri="{BB962C8B-B14F-4D97-AF65-F5344CB8AC3E}">
        <p14:creationId xmlns:p14="http://schemas.microsoft.com/office/powerpoint/2010/main" val="970221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481285"/>
            <a:ext cx="8585468" cy="778654"/>
          </a:xfrm>
        </p:spPr>
        <p:txBody>
          <a:bodyPr/>
          <a:lstStyle/>
          <a:p>
            <a:r>
              <a:rPr lang="en-US" b="1" i="1" dirty="0" err="1"/>
              <a:t>Decizia</a:t>
            </a:r>
            <a:r>
              <a:rPr lang="en-US" b="1" i="1" dirty="0"/>
              <a:t> de </a:t>
            </a:r>
            <a:r>
              <a:rPr lang="en-US" b="1" i="1" dirty="0" err="1"/>
              <a:t>cumpărare</a:t>
            </a:r>
            <a:endParaRPr lang="en-US" i="1" dirty="0"/>
          </a:p>
        </p:txBody>
      </p:sp>
      <p:sp>
        <p:nvSpPr>
          <p:cNvPr id="3" name="Content Placeholder 2"/>
          <p:cNvSpPr>
            <a:spLocks noGrp="1"/>
          </p:cNvSpPr>
          <p:nvPr>
            <p:ph idx="1"/>
          </p:nvPr>
        </p:nvSpPr>
        <p:spPr/>
        <p:txBody>
          <a:bodyPr>
            <a:normAutofit fontScale="92500" lnSpcReduction="10000"/>
          </a:bodyPr>
          <a:lstStyle/>
          <a:p>
            <a:pPr algn="just">
              <a:buFont typeface="Garamond" panose="02020404030301010803" pitchFamily="18" charset="0"/>
              <a:buChar char="▲"/>
            </a:pPr>
            <a:r>
              <a:rPr lang="en-US" dirty="0" err="1"/>
              <a:t>Decizia</a:t>
            </a:r>
            <a:r>
              <a:rPr lang="en-US" dirty="0"/>
              <a:t> de </a:t>
            </a:r>
            <a:r>
              <a:rPr lang="en-US" dirty="0" err="1"/>
              <a:t>cumpărare</a:t>
            </a:r>
            <a:r>
              <a:rPr lang="en-US" dirty="0"/>
              <a:t> </a:t>
            </a:r>
            <a:r>
              <a:rPr lang="en-US" dirty="0" err="1"/>
              <a:t>este</a:t>
            </a:r>
            <a:r>
              <a:rPr lang="en-US" dirty="0"/>
              <a:t> un act </a:t>
            </a:r>
            <a:r>
              <a:rPr lang="en-US" dirty="0" err="1"/>
              <a:t>conştient</a:t>
            </a:r>
            <a:r>
              <a:rPr lang="en-US" dirty="0"/>
              <a:t> </a:t>
            </a:r>
            <a:r>
              <a:rPr lang="en-US" dirty="0" err="1"/>
              <a:t>ce</a:t>
            </a:r>
            <a:r>
              <a:rPr lang="en-US" dirty="0"/>
              <a:t> </a:t>
            </a:r>
            <a:r>
              <a:rPr lang="en-US" dirty="0" err="1"/>
              <a:t>urmăreşte</a:t>
            </a:r>
            <a:r>
              <a:rPr lang="en-US" dirty="0"/>
              <a:t> </a:t>
            </a:r>
            <a:r>
              <a:rPr lang="en-US" dirty="0" err="1"/>
              <a:t>satisfacerea</a:t>
            </a:r>
            <a:r>
              <a:rPr lang="en-US" dirty="0"/>
              <a:t> </a:t>
            </a:r>
            <a:r>
              <a:rPr lang="en-US" dirty="0" err="1"/>
              <a:t>în</a:t>
            </a:r>
            <a:r>
              <a:rPr lang="en-US" dirty="0"/>
              <a:t> </a:t>
            </a:r>
            <a:r>
              <a:rPr lang="en-US" dirty="0" err="1"/>
              <a:t>condiţii</a:t>
            </a:r>
            <a:r>
              <a:rPr lang="en-US" dirty="0"/>
              <a:t> de </a:t>
            </a:r>
            <a:r>
              <a:rPr lang="en-US" dirty="0" err="1"/>
              <a:t>raţionalitate</a:t>
            </a:r>
            <a:r>
              <a:rPr lang="en-US" dirty="0"/>
              <a:t> a </a:t>
            </a:r>
            <a:r>
              <a:rPr lang="en-US" dirty="0" err="1"/>
              <a:t>unei</a:t>
            </a:r>
            <a:r>
              <a:rPr lang="en-US" dirty="0"/>
              <a:t> </a:t>
            </a:r>
            <a:r>
              <a:rPr lang="en-US" dirty="0" err="1"/>
              <a:t>nevoi</a:t>
            </a:r>
            <a:r>
              <a:rPr lang="en-US" dirty="0"/>
              <a:t>. </a:t>
            </a:r>
            <a:r>
              <a:rPr lang="en-US" dirty="0" err="1"/>
              <a:t>Ea</a:t>
            </a:r>
            <a:r>
              <a:rPr lang="en-US" dirty="0"/>
              <a:t> </a:t>
            </a:r>
            <a:r>
              <a:rPr lang="en-US" dirty="0" err="1"/>
              <a:t>exprimă</a:t>
            </a:r>
            <a:r>
              <a:rPr lang="en-US" dirty="0"/>
              <a:t> un </a:t>
            </a:r>
            <a:r>
              <a:rPr lang="en-US" dirty="0" err="1"/>
              <a:t>anumit</a:t>
            </a:r>
            <a:r>
              <a:rPr lang="en-US" dirty="0"/>
              <a:t> curs al </a:t>
            </a:r>
            <a:r>
              <a:rPr lang="en-US" dirty="0" err="1"/>
              <a:t>acţiunii</a:t>
            </a:r>
            <a:r>
              <a:rPr lang="en-US" dirty="0"/>
              <a:t>, </a:t>
            </a:r>
            <a:r>
              <a:rPr lang="en-US" dirty="0" err="1"/>
              <a:t>bazat</a:t>
            </a:r>
            <a:r>
              <a:rPr lang="en-US" dirty="0"/>
              <a:t> </a:t>
            </a:r>
            <a:r>
              <a:rPr lang="en-US" dirty="0" err="1"/>
              <a:t>pe</a:t>
            </a:r>
            <a:r>
              <a:rPr lang="en-US" dirty="0"/>
              <a:t> o </a:t>
            </a:r>
            <a:r>
              <a:rPr lang="en-US" dirty="0" err="1"/>
              <a:t>alegere</a:t>
            </a:r>
            <a:r>
              <a:rPr lang="en-US" dirty="0"/>
              <a:t> </a:t>
            </a:r>
            <a:r>
              <a:rPr lang="en-US" dirty="0" err="1"/>
              <a:t>preliminară</a:t>
            </a:r>
            <a:r>
              <a:rPr lang="en-US" dirty="0"/>
              <a:t> a </a:t>
            </a:r>
            <a:r>
              <a:rPr lang="en-US" dirty="0" err="1"/>
              <a:t>bunului</a:t>
            </a:r>
            <a:r>
              <a:rPr lang="en-US" dirty="0"/>
              <a:t> </a:t>
            </a:r>
            <a:r>
              <a:rPr lang="en-US" dirty="0" err="1"/>
              <a:t>sau</a:t>
            </a:r>
            <a:r>
              <a:rPr lang="en-US" dirty="0"/>
              <a:t> </a:t>
            </a:r>
            <a:r>
              <a:rPr lang="en-US" dirty="0" err="1"/>
              <a:t>serviciului</a:t>
            </a:r>
            <a:r>
              <a:rPr lang="en-US" dirty="0"/>
              <a:t> </a:t>
            </a:r>
            <a:r>
              <a:rPr lang="en-US" dirty="0" err="1"/>
              <a:t>respectiv</a:t>
            </a:r>
            <a:r>
              <a:rPr lang="en-US" dirty="0"/>
              <a:t>. </a:t>
            </a:r>
            <a:r>
              <a:rPr lang="en-US" dirty="0" err="1"/>
              <a:t>Această</a:t>
            </a:r>
            <a:r>
              <a:rPr lang="en-US" dirty="0"/>
              <a:t> </a:t>
            </a:r>
            <a:r>
              <a:rPr lang="en-US" dirty="0" err="1"/>
              <a:t>alegere</a:t>
            </a:r>
            <a:r>
              <a:rPr lang="en-US" dirty="0"/>
              <a:t> </a:t>
            </a:r>
            <a:r>
              <a:rPr lang="en-US" dirty="0" err="1"/>
              <a:t>rezultă</a:t>
            </a:r>
            <a:r>
              <a:rPr lang="en-US" dirty="0"/>
              <a:t> din </a:t>
            </a:r>
            <a:r>
              <a:rPr lang="en-US" dirty="0" err="1"/>
              <a:t>interacţiunea</a:t>
            </a:r>
            <a:r>
              <a:rPr lang="en-US" dirty="0"/>
              <a:t> </a:t>
            </a:r>
            <a:r>
              <a:rPr lang="en-US" dirty="0" err="1"/>
              <a:t>sistemului</a:t>
            </a:r>
            <a:r>
              <a:rPr lang="en-US" dirty="0"/>
              <a:t> </a:t>
            </a:r>
            <a:r>
              <a:rPr lang="en-US" dirty="0" err="1"/>
              <a:t>factorilor</a:t>
            </a:r>
            <a:r>
              <a:rPr lang="en-US" dirty="0"/>
              <a:t> </a:t>
            </a:r>
            <a:r>
              <a:rPr lang="en-US" dirty="0" err="1"/>
              <a:t>analizaţi</a:t>
            </a:r>
            <a:r>
              <a:rPr lang="en-US" dirty="0"/>
              <a:t> </a:t>
            </a:r>
            <a:r>
              <a:rPr lang="en-US" dirty="0" err="1"/>
              <a:t>mai</a:t>
            </a:r>
            <a:r>
              <a:rPr lang="en-US" dirty="0"/>
              <a:t> </a:t>
            </a:r>
            <a:r>
              <a:rPr lang="en-US" dirty="0" err="1"/>
              <a:t>sus</a:t>
            </a:r>
            <a:r>
              <a:rPr lang="en-US" dirty="0"/>
              <a:t>, </a:t>
            </a:r>
            <a:r>
              <a:rPr lang="en-US" dirty="0" err="1"/>
              <a:t>factori</a:t>
            </a:r>
            <a:r>
              <a:rPr lang="en-US" dirty="0"/>
              <a:t> </a:t>
            </a:r>
            <a:r>
              <a:rPr lang="en-US" dirty="0" err="1"/>
              <a:t>pe</a:t>
            </a:r>
            <a:r>
              <a:rPr lang="en-US" dirty="0"/>
              <a:t> care </a:t>
            </a:r>
            <a:r>
              <a:rPr lang="en-US" dirty="0" err="1"/>
              <a:t>în</a:t>
            </a:r>
            <a:r>
              <a:rPr lang="en-US" dirty="0"/>
              <a:t> general </a:t>
            </a:r>
            <a:r>
              <a:rPr lang="en-US" dirty="0" err="1"/>
              <a:t>operatorul</a:t>
            </a:r>
            <a:r>
              <a:rPr lang="en-US" dirty="0"/>
              <a:t> de marketing nu-</a:t>
            </a:r>
            <a:r>
              <a:rPr lang="en-US" dirty="0" err="1"/>
              <a:t>i</a:t>
            </a:r>
            <a:r>
              <a:rPr lang="en-US" dirty="0"/>
              <a:t> </a:t>
            </a:r>
            <a:r>
              <a:rPr lang="en-US" dirty="0" err="1"/>
              <a:t>poate</a:t>
            </a:r>
            <a:r>
              <a:rPr lang="en-US" dirty="0"/>
              <a:t> </a:t>
            </a:r>
            <a:r>
              <a:rPr lang="en-US" dirty="0" err="1"/>
              <a:t>influenţa</a:t>
            </a:r>
            <a:r>
              <a:rPr lang="en-US" dirty="0"/>
              <a:t>, </a:t>
            </a:r>
            <a:r>
              <a:rPr lang="en-US" dirty="0" err="1"/>
              <a:t>dar</a:t>
            </a:r>
            <a:r>
              <a:rPr lang="en-US" dirty="0"/>
              <a:t> </a:t>
            </a:r>
            <a:r>
              <a:rPr lang="en-US" dirty="0" err="1"/>
              <a:t>îl</a:t>
            </a:r>
            <a:r>
              <a:rPr lang="en-US" dirty="0"/>
              <a:t> </a:t>
            </a:r>
            <a:r>
              <a:rPr lang="en-US" dirty="0" err="1"/>
              <a:t>ajută</a:t>
            </a:r>
            <a:r>
              <a:rPr lang="en-US" dirty="0"/>
              <a:t> </a:t>
            </a:r>
            <a:r>
              <a:rPr lang="en-US" dirty="0" err="1"/>
              <a:t>să-i</a:t>
            </a:r>
            <a:r>
              <a:rPr lang="en-US" dirty="0"/>
              <a:t> </a:t>
            </a:r>
            <a:r>
              <a:rPr lang="en-US" dirty="0" err="1"/>
              <a:t>identifice</a:t>
            </a:r>
            <a:r>
              <a:rPr lang="en-US" dirty="0"/>
              <a:t> </a:t>
            </a:r>
            <a:r>
              <a:rPr lang="en-US" dirty="0" err="1"/>
              <a:t>pe</a:t>
            </a:r>
            <a:r>
              <a:rPr lang="en-US" dirty="0"/>
              <a:t> </a:t>
            </a:r>
            <a:r>
              <a:rPr lang="en-US" dirty="0" err="1"/>
              <a:t>cumpărătorii</a:t>
            </a:r>
            <a:r>
              <a:rPr lang="en-US" dirty="0"/>
              <a:t> </a:t>
            </a:r>
            <a:r>
              <a:rPr lang="en-US" dirty="0" err="1"/>
              <a:t>interesaţi</a:t>
            </a:r>
            <a:r>
              <a:rPr lang="en-US" dirty="0"/>
              <a:t> de </a:t>
            </a:r>
            <a:r>
              <a:rPr lang="en-US" dirty="0" err="1"/>
              <a:t>produsul</a:t>
            </a:r>
            <a:r>
              <a:rPr lang="en-US" dirty="0"/>
              <a:t> </a:t>
            </a:r>
            <a:r>
              <a:rPr lang="en-US" dirty="0" err="1"/>
              <a:t>lui</a:t>
            </a:r>
            <a:r>
              <a:rPr lang="en-US" dirty="0"/>
              <a:t>.</a:t>
            </a:r>
          </a:p>
          <a:p>
            <a:pPr algn="just">
              <a:buFont typeface="Garamond" panose="02020404030301010803" pitchFamily="18" charset="0"/>
              <a:buChar char="▲"/>
            </a:pPr>
            <a:r>
              <a:rPr lang="en-US" dirty="0" err="1"/>
              <a:t>Consumatorul</a:t>
            </a:r>
            <a:r>
              <a:rPr lang="en-US" dirty="0"/>
              <a:t> </a:t>
            </a:r>
            <a:r>
              <a:rPr lang="en-US" dirty="0" err="1"/>
              <a:t>va</a:t>
            </a:r>
            <a:r>
              <a:rPr lang="en-US" dirty="0"/>
              <a:t> </a:t>
            </a:r>
            <a:r>
              <a:rPr lang="en-US" dirty="0" err="1"/>
              <a:t>adopta</a:t>
            </a:r>
            <a:r>
              <a:rPr lang="en-US" dirty="0"/>
              <a:t> multiple </a:t>
            </a:r>
            <a:r>
              <a:rPr lang="en-US" dirty="0" err="1"/>
              <a:t>decizii</a:t>
            </a:r>
            <a:r>
              <a:rPr lang="en-US" dirty="0"/>
              <a:t>, </a:t>
            </a:r>
            <a:r>
              <a:rPr lang="en-US" dirty="0" err="1"/>
              <a:t>pentru</a:t>
            </a:r>
            <a:r>
              <a:rPr lang="en-US" dirty="0"/>
              <a:t> </a:t>
            </a:r>
            <a:r>
              <a:rPr lang="en-US" dirty="0" err="1"/>
              <a:t>fiecare</a:t>
            </a:r>
            <a:r>
              <a:rPr lang="en-US" dirty="0"/>
              <a:t> </a:t>
            </a:r>
            <a:r>
              <a:rPr lang="en-US" dirty="0" err="1"/>
              <a:t>produs</a:t>
            </a:r>
            <a:r>
              <a:rPr lang="en-US" dirty="0"/>
              <a:t> </a:t>
            </a:r>
            <a:r>
              <a:rPr lang="en-US" dirty="0" err="1"/>
              <a:t>în</a:t>
            </a:r>
            <a:r>
              <a:rPr lang="en-US" dirty="0"/>
              <a:t> parte, </a:t>
            </a:r>
            <a:r>
              <a:rPr lang="en-US" dirty="0" err="1"/>
              <a:t>deoarece</a:t>
            </a:r>
            <a:r>
              <a:rPr lang="en-US" dirty="0"/>
              <a:t> </a:t>
            </a:r>
            <a:r>
              <a:rPr lang="en-US" dirty="0" err="1"/>
              <a:t>condiţiile</a:t>
            </a:r>
            <a:r>
              <a:rPr lang="en-US" dirty="0"/>
              <a:t> </a:t>
            </a:r>
            <a:r>
              <a:rPr lang="en-US" dirty="0" err="1"/>
              <a:t>sunt</a:t>
            </a:r>
            <a:r>
              <a:rPr lang="en-US" dirty="0"/>
              <a:t> </a:t>
            </a:r>
            <a:r>
              <a:rPr lang="en-US" dirty="0" err="1"/>
              <a:t>diferite</a:t>
            </a:r>
            <a:r>
              <a:rPr lang="en-US" dirty="0"/>
              <a:t>. </a:t>
            </a:r>
            <a:r>
              <a:rPr lang="en-US" dirty="0" err="1"/>
              <a:t>Decizia</a:t>
            </a:r>
            <a:r>
              <a:rPr lang="en-US" dirty="0"/>
              <a:t> </a:t>
            </a:r>
            <a:r>
              <a:rPr lang="en-US" dirty="0" err="1"/>
              <a:t>variază</a:t>
            </a:r>
            <a:r>
              <a:rPr lang="en-US" dirty="0"/>
              <a:t> </a:t>
            </a:r>
            <a:r>
              <a:rPr lang="en-US" dirty="0" err="1"/>
              <a:t>în</a:t>
            </a:r>
            <a:r>
              <a:rPr lang="en-US" dirty="0"/>
              <a:t> </a:t>
            </a:r>
            <a:r>
              <a:rPr lang="en-US" dirty="0" err="1"/>
              <a:t>funcţie</a:t>
            </a:r>
            <a:r>
              <a:rPr lang="en-US" dirty="0"/>
              <a:t> de : </a:t>
            </a:r>
            <a:r>
              <a:rPr lang="en-US" dirty="0" err="1"/>
              <a:t>tipurile</a:t>
            </a:r>
            <a:r>
              <a:rPr lang="en-US" dirty="0"/>
              <a:t> </a:t>
            </a:r>
            <a:r>
              <a:rPr lang="en-US" dirty="0" err="1"/>
              <a:t>decizionale</a:t>
            </a:r>
            <a:r>
              <a:rPr lang="en-US" dirty="0"/>
              <a:t> de </a:t>
            </a:r>
            <a:r>
              <a:rPr lang="en-US" dirty="0" err="1"/>
              <a:t>cumpărare</a:t>
            </a:r>
            <a:r>
              <a:rPr lang="en-US" dirty="0"/>
              <a:t>, de </a:t>
            </a:r>
            <a:r>
              <a:rPr lang="en-US" dirty="0" err="1"/>
              <a:t>veniturile</a:t>
            </a:r>
            <a:r>
              <a:rPr lang="en-US" dirty="0"/>
              <a:t> </a:t>
            </a:r>
            <a:r>
              <a:rPr lang="en-US" dirty="0" err="1"/>
              <a:t>consumatorului</a:t>
            </a:r>
            <a:r>
              <a:rPr lang="en-US" dirty="0"/>
              <a:t> </a:t>
            </a:r>
            <a:r>
              <a:rPr lang="en-US" dirty="0" err="1"/>
              <a:t>şi</a:t>
            </a:r>
            <a:r>
              <a:rPr lang="en-US" dirty="0"/>
              <a:t> evident de </a:t>
            </a:r>
            <a:r>
              <a:rPr lang="en-US" dirty="0" err="1"/>
              <a:t>preţul</a:t>
            </a:r>
            <a:r>
              <a:rPr lang="en-US" dirty="0"/>
              <a:t> </a:t>
            </a:r>
            <a:r>
              <a:rPr lang="en-US" dirty="0" err="1"/>
              <a:t>şi</a:t>
            </a:r>
            <a:r>
              <a:rPr lang="en-US" dirty="0"/>
              <a:t> </a:t>
            </a:r>
            <a:r>
              <a:rPr lang="en-US" dirty="0" err="1"/>
              <a:t>utilitatea</a:t>
            </a:r>
            <a:r>
              <a:rPr lang="en-US" dirty="0"/>
              <a:t> </a:t>
            </a:r>
            <a:r>
              <a:rPr lang="en-US" dirty="0" err="1"/>
              <a:t>produsului</a:t>
            </a:r>
            <a:r>
              <a:rPr lang="en-US" dirty="0"/>
              <a:t>.</a:t>
            </a:r>
          </a:p>
          <a:p>
            <a:pPr algn="just">
              <a:buFont typeface="Garamond" panose="02020404030301010803" pitchFamily="18" charset="0"/>
              <a:buChar char="▲"/>
            </a:pPr>
            <a:r>
              <a:rPr lang="en-US" dirty="0" err="1"/>
              <a:t>Decizia</a:t>
            </a:r>
            <a:r>
              <a:rPr lang="en-US" dirty="0"/>
              <a:t> </a:t>
            </a:r>
            <a:r>
              <a:rPr lang="en-US" dirty="0" err="1"/>
              <a:t>unui</a:t>
            </a:r>
            <a:r>
              <a:rPr lang="en-US" dirty="0"/>
              <a:t> </a:t>
            </a:r>
            <a:r>
              <a:rPr lang="en-US" dirty="0" err="1"/>
              <a:t>consumator</a:t>
            </a:r>
            <a:r>
              <a:rPr lang="en-US" dirty="0"/>
              <a:t> de a </a:t>
            </a:r>
            <a:r>
              <a:rPr lang="en-US" dirty="0" err="1"/>
              <a:t>cumpăra</a:t>
            </a:r>
            <a:r>
              <a:rPr lang="en-US" dirty="0"/>
              <a:t> </a:t>
            </a:r>
            <a:r>
              <a:rPr lang="en-US" dirty="0" err="1"/>
              <a:t>sau</a:t>
            </a:r>
            <a:r>
              <a:rPr lang="en-US" dirty="0"/>
              <a:t> nu un </a:t>
            </a:r>
            <a:r>
              <a:rPr lang="en-US" dirty="0" err="1"/>
              <a:t>anumit</a:t>
            </a:r>
            <a:r>
              <a:rPr lang="en-US" dirty="0"/>
              <a:t> bun </a:t>
            </a:r>
            <a:r>
              <a:rPr lang="en-US" dirty="0" err="1"/>
              <a:t>sau</a:t>
            </a:r>
            <a:r>
              <a:rPr lang="en-US" dirty="0"/>
              <a:t> </a:t>
            </a:r>
            <a:r>
              <a:rPr lang="en-US" dirty="0" err="1"/>
              <a:t>serviciu</a:t>
            </a:r>
            <a:r>
              <a:rPr lang="en-US" dirty="0"/>
              <a:t> </a:t>
            </a:r>
            <a:r>
              <a:rPr lang="en-US" dirty="0" err="1"/>
              <a:t>este</a:t>
            </a:r>
            <a:r>
              <a:rPr lang="en-US" dirty="0"/>
              <a:t> </a:t>
            </a:r>
            <a:r>
              <a:rPr lang="en-US" dirty="0" err="1"/>
              <a:t>rezultatul</a:t>
            </a:r>
            <a:r>
              <a:rPr lang="en-US" dirty="0"/>
              <a:t> </a:t>
            </a:r>
            <a:r>
              <a:rPr lang="en-US" dirty="0" err="1"/>
              <a:t>unui</a:t>
            </a:r>
            <a:r>
              <a:rPr lang="en-US" dirty="0"/>
              <a:t> </a:t>
            </a:r>
            <a:r>
              <a:rPr lang="en-US" dirty="0" err="1"/>
              <a:t>proces</a:t>
            </a:r>
            <a:r>
              <a:rPr lang="en-US" dirty="0"/>
              <a:t> </a:t>
            </a:r>
            <a:r>
              <a:rPr lang="en-US" dirty="0" err="1"/>
              <a:t>amplu</a:t>
            </a:r>
            <a:r>
              <a:rPr lang="en-US" dirty="0"/>
              <a:t>, </a:t>
            </a:r>
            <a:r>
              <a:rPr lang="en-US" dirty="0" err="1"/>
              <a:t>reprezentat</a:t>
            </a:r>
            <a:r>
              <a:rPr lang="en-US" dirty="0"/>
              <a:t> de </a:t>
            </a:r>
            <a:r>
              <a:rPr lang="en-US" dirty="0" err="1"/>
              <a:t>ansamblul</a:t>
            </a:r>
            <a:r>
              <a:rPr lang="en-US" dirty="0"/>
              <a:t> </a:t>
            </a:r>
            <a:r>
              <a:rPr lang="en-US" dirty="0" err="1"/>
              <a:t>actelor</a:t>
            </a:r>
            <a:r>
              <a:rPr lang="en-US" dirty="0"/>
              <a:t> </a:t>
            </a:r>
            <a:r>
              <a:rPr lang="en-US" dirty="0" err="1"/>
              <a:t>premergătoare</a:t>
            </a:r>
            <a:r>
              <a:rPr lang="en-US" dirty="0"/>
              <a:t> </a:t>
            </a:r>
            <a:r>
              <a:rPr lang="en-US" dirty="0" err="1"/>
              <a:t>şi</a:t>
            </a:r>
            <a:r>
              <a:rPr lang="en-US" dirty="0"/>
              <a:t> </a:t>
            </a:r>
            <a:r>
              <a:rPr lang="en-US" dirty="0" err="1"/>
              <a:t>posterioare</a:t>
            </a:r>
            <a:r>
              <a:rPr lang="en-US" dirty="0"/>
              <a:t> </a:t>
            </a:r>
            <a:r>
              <a:rPr lang="en-US" dirty="0" err="1"/>
              <a:t>momentului</a:t>
            </a:r>
            <a:r>
              <a:rPr lang="en-US" dirty="0"/>
              <a:t> </a:t>
            </a:r>
            <a:r>
              <a:rPr lang="en-US" dirty="0" err="1"/>
              <a:t>achiziţiei</a:t>
            </a:r>
            <a:r>
              <a:rPr lang="en-US" dirty="0"/>
              <a:t> </a:t>
            </a:r>
            <a:r>
              <a:rPr lang="en-US" dirty="0" err="1"/>
              <a:t>lui</a:t>
            </a:r>
            <a:r>
              <a:rPr lang="en-US" dirty="0"/>
              <a:t>, un </a:t>
            </a:r>
            <a:r>
              <a:rPr lang="en-US" dirty="0" err="1"/>
              <a:t>proces</a:t>
            </a:r>
            <a:r>
              <a:rPr lang="en-US" dirty="0"/>
              <a:t> de </a:t>
            </a:r>
            <a:r>
              <a:rPr lang="en-US" dirty="0" err="1"/>
              <a:t>gândire</a:t>
            </a:r>
            <a:r>
              <a:rPr lang="en-US" dirty="0"/>
              <a:t> cu </a:t>
            </a:r>
            <a:r>
              <a:rPr lang="en-US" dirty="0" err="1"/>
              <a:t>numeroase</a:t>
            </a:r>
            <a:r>
              <a:rPr lang="en-US" dirty="0"/>
              <a:t> </a:t>
            </a:r>
            <a:r>
              <a:rPr lang="en-US" dirty="0" err="1"/>
              <a:t>ramificaţii</a:t>
            </a:r>
            <a:r>
              <a:rPr lang="en-US" dirty="0"/>
              <a:t> </a:t>
            </a:r>
            <a:r>
              <a:rPr lang="en-US" dirty="0" err="1"/>
              <a:t>şi</a:t>
            </a:r>
            <a:r>
              <a:rPr lang="en-US" dirty="0"/>
              <a:t> feed-back-</a:t>
            </a:r>
            <a:r>
              <a:rPr lang="en-US" dirty="0" err="1"/>
              <a:t>uri</a:t>
            </a:r>
            <a:r>
              <a:rPr lang="en-US" dirty="0"/>
              <a:t>, </a:t>
            </a:r>
            <a:r>
              <a:rPr lang="en-US" dirty="0" err="1"/>
              <a:t>pe</a:t>
            </a:r>
            <a:r>
              <a:rPr lang="en-US" dirty="0"/>
              <a:t> care </a:t>
            </a:r>
            <a:r>
              <a:rPr lang="en-US" dirty="0" err="1"/>
              <a:t>specialiştii</a:t>
            </a:r>
            <a:r>
              <a:rPr lang="en-US" dirty="0"/>
              <a:t> au </a:t>
            </a:r>
            <a:r>
              <a:rPr lang="en-US" dirty="0" err="1"/>
              <a:t>încercat</a:t>
            </a:r>
            <a:r>
              <a:rPr lang="en-US" dirty="0"/>
              <a:t> </a:t>
            </a:r>
            <a:r>
              <a:rPr lang="en-US" dirty="0" err="1"/>
              <a:t>să</a:t>
            </a:r>
            <a:r>
              <a:rPr lang="en-US" dirty="0"/>
              <a:t> le </a:t>
            </a:r>
            <a:r>
              <a:rPr lang="en-US" dirty="0" err="1"/>
              <a:t>analizeze</a:t>
            </a:r>
            <a:r>
              <a:rPr lang="en-US" dirty="0"/>
              <a:t> </a:t>
            </a:r>
            <a:r>
              <a:rPr lang="en-US" dirty="0" err="1"/>
              <a:t>prin</a:t>
            </a:r>
            <a:r>
              <a:rPr lang="en-US" dirty="0"/>
              <a:t> </a:t>
            </a:r>
            <a:r>
              <a:rPr lang="en-US" dirty="0" err="1"/>
              <a:t>fragmentarea</a:t>
            </a:r>
            <a:r>
              <a:rPr lang="en-US" dirty="0"/>
              <a:t> </a:t>
            </a:r>
            <a:r>
              <a:rPr lang="en-US" dirty="0" err="1"/>
              <a:t>în</a:t>
            </a:r>
            <a:r>
              <a:rPr lang="en-US" dirty="0"/>
              <a:t> </a:t>
            </a:r>
            <a:r>
              <a:rPr lang="en-US" dirty="0" err="1"/>
              <a:t>etape</a:t>
            </a:r>
            <a:r>
              <a:rPr lang="en-US" dirty="0"/>
              <a:t>.</a:t>
            </a:r>
          </a:p>
          <a:p>
            <a:endParaRPr lang="en-US" dirty="0"/>
          </a:p>
        </p:txBody>
      </p:sp>
    </p:spTree>
    <p:extLst>
      <p:ext uri="{BB962C8B-B14F-4D97-AF65-F5344CB8AC3E}">
        <p14:creationId xmlns:p14="http://schemas.microsoft.com/office/powerpoint/2010/main" val="3440943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567010"/>
            <a:ext cx="8585468" cy="778654"/>
          </a:xfrm>
        </p:spPr>
        <p:txBody>
          <a:bodyPr>
            <a:normAutofit fontScale="90000"/>
          </a:bodyPr>
          <a:lstStyle/>
          <a:p>
            <a:r>
              <a:rPr lang="ro-RO" b="1" i="1" dirty="0"/>
              <a:t>Comportamentul cumparatorului on-line</a:t>
            </a:r>
            <a:endParaRPr lang="en-US" i="1" dirty="0"/>
          </a:p>
        </p:txBody>
      </p:sp>
      <p:sp>
        <p:nvSpPr>
          <p:cNvPr id="3" name="Content Placeholder 2"/>
          <p:cNvSpPr>
            <a:spLocks noGrp="1"/>
          </p:cNvSpPr>
          <p:nvPr>
            <p:ph idx="1"/>
          </p:nvPr>
        </p:nvSpPr>
        <p:spPr>
          <a:xfrm>
            <a:off x="677334" y="2646364"/>
            <a:ext cx="8596668" cy="3880773"/>
          </a:xfrm>
        </p:spPr>
        <p:txBody>
          <a:bodyPr/>
          <a:lstStyle/>
          <a:p>
            <a:pPr marL="0" indent="0" algn="just">
              <a:buNone/>
            </a:pPr>
            <a:r>
              <a:rPr lang="ro-RO" dirty="0"/>
              <a:t>	Intelegerea comportamentului consumatorilor si folosirea eficienta a cunostintelor despre el pentru a concepe planuri creative si coerente de marketing sunt fundamentale pentru succesul companiei. Intr-un studiu realizat de Yahoo!.Inc. privind comportamentul consumatorului s-a constatat ca cea mai mare influenta a Internetului este exercitata in cadrul procesului de luare a deciziei in etapa de cautare. Impactul Internetului ca sursa de importanta pentru culegerea de informatii a crescut, indiferent daca sunt achizitionate bunuri sau servicii din mediul virtual sau din mediul real.</a:t>
            </a:r>
            <a:endParaRPr lang="en-US" dirty="0"/>
          </a:p>
          <a:p>
            <a:endParaRPr lang="en-US" dirty="0"/>
          </a:p>
        </p:txBody>
      </p:sp>
    </p:spTree>
    <p:extLst>
      <p:ext uri="{BB962C8B-B14F-4D97-AF65-F5344CB8AC3E}">
        <p14:creationId xmlns:p14="http://schemas.microsoft.com/office/powerpoint/2010/main" val="2023983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109" y="1776560"/>
            <a:ext cx="8585468" cy="1117454"/>
          </a:xfrm>
        </p:spPr>
        <p:txBody>
          <a:bodyPr>
            <a:normAutofit fontScale="90000"/>
          </a:bodyPr>
          <a:lstStyle/>
          <a:p>
            <a:pPr algn="ctr"/>
            <a:r>
              <a:rPr lang="ro-RO" b="1" i="1" dirty="0"/>
              <a:t>Procesul luarii deciziei de cumparare in on-line</a:t>
            </a:r>
            <a:endParaRPr lang="en-US" i="1" dirty="0"/>
          </a:p>
        </p:txBody>
      </p:sp>
      <p:sp>
        <p:nvSpPr>
          <p:cNvPr id="3" name="Content Placeholder 2"/>
          <p:cNvSpPr>
            <a:spLocks noGrp="1"/>
          </p:cNvSpPr>
          <p:nvPr>
            <p:ph idx="1"/>
          </p:nvPr>
        </p:nvSpPr>
        <p:spPr>
          <a:xfrm>
            <a:off x="602809" y="2894014"/>
            <a:ext cx="8596668" cy="3880773"/>
          </a:xfrm>
        </p:spPr>
        <p:txBody>
          <a:bodyPr/>
          <a:lstStyle/>
          <a:p>
            <a:pPr marL="0" indent="0" algn="just">
              <a:buNone/>
            </a:pPr>
            <a:r>
              <a:rPr lang="ro-RO" dirty="0"/>
              <a:t>	Cel mai larg raspandit model privind luarea deciziei de cumparare este cel in cinci etape:</a:t>
            </a:r>
            <a:endParaRPr lang="en-US" dirty="0"/>
          </a:p>
          <a:p>
            <a:pPr marL="457200" indent="-457200" algn="just">
              <a:buFont typeface="+mj-lt"/>
              <a:buAutoNum type="alphaLcParenR"/>
            </a:pPr>
            <a:r>
              <a:rPr lang="ro-RO" dirty="0"/>
              <a:t>Recunoasterea problemei</a:t>
            </a:r>
            <a:endParaRPr lang="en-US" dirty="0"/>
          </a:p>
          <a:p>
            <a:pPr marL="457200" indent="-457200" algn="just">
              <a:buFont typeface="+mj-lt"/>
              <a:buAutoNum type="alphaLcParenR"/>
            </a:pPr>
            <a:r>
              <a:rPr lang="ro-RO" dirty="0"/>
              <a:t>Cautarea informatiilor privind solutiile problemei</a:t>
            </a:r>
            <a:endParaRPr lang="en-US" dirty="0"/>
          </a:p>
          <a:p>
            <a:endParaRPr lang="en-US" dirty="0"/>
          </a:p>
        </p:txBody>
      </p:sp>
    </p:spTree>
    <p:extLst>
      <p:ext uri="{BB962C8B-B14F-4D97-AF65-F5344CB8AC3E}">
        <p14:creationId xmlns:p14="http://schemas.microsoft.com/office/powerpoint/2010/main" val="3680976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ro-RO" dirty="0"/>
              <a:t>Tipuri de consumatori</a:t>
            </a:r>
            <a:endParaRPr lang="en-US" dirty="0"/>
          </a:p>
        </p:txBody>
      </p:sp>
      <p:sp>
        <p:nvSpPr>
          <p:cNvPr id="5" name="Content Placeholder 4"/>
          <p:cNvSpPr>
            <a:spLocks noGrp="1"/>
          </p:cNvSpPr>
          <p:nvPr>
            <p:ph sz="half" idx="1"/>
          </p:nvPr>
        </p:nvSpPr>
        <p:spPr/>
        <p:txBody>
          <a:bodyPr>
            <a:normAutofit fontScale="92500"/>
          </a:bodyPr>
          <a:lstStyle/>
          <a:p>
            <a:pPr marL="0" indent="0" algn="just">
              <a:buNone/>
            </a:pPr>
            <a:r>
              <a:rPr lang="en-US" b="1" i="1" dirty="0" err="1"/>
              <a:t>Clientul</a:t>
            </a:r>
            <a:r>
              <a:rPr lang="en-US" b="1" i="1" dirty="0"/>
              <a:t> individual</a:t>
            </a:r>
            <a:endParaRPr lang="en-US" i="1" dirty="0"/>
          </a:p>
          <a:p>
            <a:pPr lvl="0" algn="just">
              <a:buFont typeface="Wingdings" panose="05000000000000000000" pitchFamily="2" charset="2"/>
              <a:buChar char="q"/>
            </a:pPr>
            <a:r>
              <a:rPr lang="ro-RO" dirty="0"/>
              <a:t>Are capacitatea de a avea</a:t>
            </a:r>
            <a:endParaRPr lang="en-US" dirty="0"/>
          </a:p>
          <a:p>
            <a:pPr algn="just">
              <a:buFont typeface="Wingdings" panose="05000000000000000000" pitchFamily="2" charset="2"/>
              <a:buChar char="q"/>
            </a:pPr>
            <a:r>
              <a:rPr lang="ro-RO" dirty="0"/>
              <a:t>Preferințe, fără de care n-ar putea lua decizii;</a:t>
            </a:r>
            <a:endParaRPr lang="en-US" dirty="0"/>
          </a:p>
          <a:p>
            <a:pPr lvl="0" algn="just">
              <a:buFont typeface="Wingdings" panose="05000000000000000000" pitchFamily="2" charset="2"/>
              <a:buChar char="q"/>
            </a:pPr>
            <a:r>
              <a:rPr lang="ro-RO" dirty="0"/>
              <a:t>Nu își definește în mod riguros</a:t>
            </a:r>
            <a:endParaRPr lang="en-US" dirty="0"/>
          </a:p>
          <a:p>
            <a:pPr algn="just">
              <a:buFont typeface="Wingdings" panose="05000000000000000000" pitchFamily="2" charset="2"/>
              <a:buChar char="q"/>
            </a:pPr>
            <a:r>
              <a:rPr lang="ro-RO" dirty="0"/>
              <a:t>Criteriile de cumpărare și adesea nu știe precis de ce dorește un anumit lucru;</a:t>
            </a:r>
            <a:endParaRPr lang="en-US" dirty="0"/>
          </a:p>
          <a:p>
            <a:pPr lvl="0" algn="just">
              <a:buFont typeface="Wingdings" panose="05000000000000000000" pitchFamily="2" charset="2"/>
              <a:buChar char="q"/>
            </a:pPr>
            <a:r>
              <a:rPr lang="ro-RO" dirty="0"/>
              <a:t>Criteriile de cumpărare sunt ordonat după importanța pe care le-o acordă în funcție de anumite priorități.</a:t>
            </a:r>
            <a:endParaRPr lang="en-US" dirty="0"/>
          </a:p>
          <a:p>
            <a:endParaRPr lang="en-US" dirty="0"/>
          </a:p>
        </p:txBody>
      </p:sp>
      <p:sp>
        <p:nvSpPr>
          <p:cNvPr id="6" name="Content Placeholder 5"/>
          <p:cNvSpPr>
            <a:spLocks noGrp="1"/>
          </p:cNvSpPr>
          <p:nvPr>
            <p:ph sz="half" idx="2"/>
          </p:nvPr>
        </p:nvSpPr>
        <p:spPr/>
        <p:txBody>
          <a:bodyPr>
            <a:normAutofit fontScale="92500"/>
          </a:bodyPr>
          <a:lstStyle/>
          <a:p>
            <a:pPr marL="0" indent="0" algn="just">
              <a:buNone/>
            </a:pPr>
            <a:r>
              <a:rPr lang="en-US" b="1" i="1" dirty="0" err="1"/>
              <a:t>Clientul</a:t>
            </a:r>
            <a:r>
              <a:rPr lang="en-US" b="1" i="1" dirty="0"/>
              <a:t> </a:t>
            </a:r>
            <a:r>
              <a:rPr lang="en-US" b="1" i="1" dirty="0" err="1"/>
              <a:t>organizațional</a:t>
            </a:r>
            <a:endParaRPr lang="en-US" i="1" dirty="0"/>
          </a:p>
          <a:p>
            <a:pPr lvl="0" algn="just">
              <a:buFont typeface="Wingdings" panose="05000000000000000000" pitchFamily="2" charset="2"/>
              <a:buChar char="q"/>
            </a:pPr>
            <a:r>
              <a:rPr lang="ro-RO" dirty="0"/>
              <a:t>Elaborează specificația de produs</a:t>
            </a:r>
            <a:endParaRPr lang="en-US" dirty="0"/>
          </a:p>
          <a:p>
            <a:pPr algn="just">
              <a:buFont typeface="Wingdings" panose="05000000000000000000" pitchFamily="2" charset="2"/>
              <a:buChar char="q"/>
            </a:pPr>
            <a:r>
              <a:rPr lang="ro-RO" dirty="0"/>
              <a:t>Document care exprimă nevoile reale ale firmei și este rodul colaborării mai multor categorii de personal;</a:t>
            </a:r>
            <a:endParaRPr lang="en-US" dirty="0"/>
          </a:p>
          <a:p>
            <a:pPr lvl="0" algn="just">
              <a:buFont typeface="Wingdings" panose="05000000000000000000" pitchFamily="2" charset="2"/>
              <a:buChar char="q"/>
            </a:pPr>
            <a:r>
              <a:rPr lang="ro-RO" dirty="0"/>
              <a:t>Desfășoară o activitate bine structurată și complexă de identificare și de definire a criteriilor de cumpărare;</a:t>
            </a:r>
            <a:endParaRPr lang="en-US" dirty="0"/>
          </a:p>
          <a:p>
            <a:pPr lvl="0" algn="just">
              <a:buFont typeface="Wingdings" panose="05000000000000000000" pitchFamily="2" charset="2"/>
              <a:buChar char="q"/>
            </a:pPr>
            <a:r>
              <a:rPr lang="ro-RO" dirty="0"/>
              <a:t>Transmite specificația furnizorului potențial, primind de la acștia oferte care pot fi comparate și negociate.</a:t>
            </a:r>
            <a:endParaRPr lang="en-US" dirty="0"/>
          </a:p>
          <a:p>
            <a:endParaRPr lang="en-US" dirty="0"/>
          </a:p>
        </p:txBody>
      </p:sp>
    </p:spTree>
    <p:extLst>
      <p:ext uri="{BB962C8B-B14F-4D97-AF65-F5344CB8AC3E}">
        <p14:creationId xmlns:p14="http://schemas.microsoft.com/office/powerpoint/2010/main" val="4216477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490810"/>
            <a:ext cx="8585468" cy="778654"/>
          </a:xfrm>
        </p:spPr>
        <p:txBody>
          <a:bodyPr/>
          <a:lstStyle/>
          <a:p>
            <a:r>
              <a:rPr lang="ro-RO" dirty="0"/>
              <a:t>Nevoile clientilor</a:t>
            </a:r>
            <a:endParaRPr lang="en-US" dirty="0"/>
          </a:p>
        </p:txBody>
      </p:sp>
      <p:sp>
        <p:nvSpPr>
          <p:cNvPr id="3" name="Content Placeholder 2"/>
          <p:cNvSpPr>
            <a:spLocks noGrp="1"/>
          </p:cNvSpPr>
          <p:nvPr>
            <p:ph idx="1"/>
          </p:nvPr>
        </p:nvSpPr>
        <p:spPr>
          <a:xfrm>
            <a:off x="688534" y="2493964"/>
            <a:ext cx="8596668" cy="3880773"/>
          </a:xfrm>
        </p:spPr>
        <p:txBody>
          <a:bodyPr/>
          <a:lstStyle/>
          <a:p>
            <a:pPr marL="0" indent="0" algn="just">
              <a:buNone/>
            </a:pPr>
            <a:r>
              <a:rPr lang="ro-RO" dirty="0"/>
              <a:t>	</a:t>
            </a:r>
            <a:r>
              <a:rPr lang="en-US" dirty="0" err="1"/>
              <a:t>Modalitatile</a:t>
            </a:r>
            <a:r>
              <a:rPr lang="en-US" dirty="0"/>
              <a:t> </a:t>
            </a:r>
            <a:r>
              <a:rPr lang="en-US" dirty="0" err="1"/>
              <a:t>cele</a:t>
            </a:r>
            <a:r>
              <a:rPr lang="en-US" dirty="0"/>
              <a:t> </a:t>
            </a:r>
            <a:r>
              <a:rPr lang="en-US" dirty="0" err="1"/>
              <a:t>mai</a:t>
            </a:r>
            <a:r>
              <a:rPr lang="en-US" dirty="0"/>
              <a:t> simple </a:t>
            </a:r>
            <a:r>
              <a:rPr lang="en-US" dirty="0" err="1"/>
              <a:t>si</a:t>
            </a:r>
            <a:r>
              <a:rPr lang="en-US" dirty="0"/>
              <a:t> </a:t>
            </a:r>
            <a:r>
              <a:rPr lang="en-US" dirty="0" err="1"/>
              <a:t>eficiente</a:t>
            </a:r>
            <a:r>
              <a:rPr lang="en-US" dirty="0"/>
              <a:t> de </a:t>
            </a:r>
            <a:r>
              <a:rPr lang="en-US" dirty="0" err="1"/>
              <a:t>identificare</a:t>
            </a:r>
            <a:r>
              <a:rPr lang="en-US" dirty="0"/>
              <a:t> a </a:t>
            </a:r>
            <a:r>
              <a:rPr lang="en-US" dirty="0" err="1"/>
              <a:t>nevoilor</a:t>
            </a:r>
            <a:r>
              <a:rPr lang="en-US" dirty="0"/>
              <a:t> se </a:t>
            </a:r>
            <a:r>
              <a:rPr lang="en-US" dirty="0" err="1"/>
              <a:t>bazeaza</a:t>
            </a:r>
            <a:r>
              <a:rPr lang="en-US" dirty="0"/>
              <a:t> </a:t>
            </a:r>
            <a:r>
              <a:rPr lang="en-US" dirty="0" err="1"/>
              <a:t>pe</a:t>
            </a:r>
            <a:r>
              <a:rPr lang="en-US" dirty="0"/>
              <a:t> </a:t>
            </a:r>
            <a:r>
              <a:rPr lang="en-US" dirty="0" err="1"/>
              <a:t>intrebari</a:t>
            </a:r>
            <a:r>
              <a:rPr lang="en-US" dirty="0"/>
              <a:t> </a:t>
            </a:r>
            <a:r>
              <a:rPr lang="en-US" dirty="0" err="1"/>
              <a:t>deschise</a:t>
            </a:r>
            <a:r>
              <a:rPr lang="en-US" dirty="0"/>
              <a:t> </a:t>
            </a:r>
            <a:r>
              <a:rPr lang="en-US" dirty="0" err="1"/>
              <a:t>privind</a:t>
            </a:r>
            <a:r>
              <a:rPr lang="en-US" dirty="0"/>
              <a:t>:</a:t>
            </a:r>
          </a:p>
          <a:p>
            <a:pPr algn="just"/>
            <a:r>
              <a:rPr lang="en-US" b="1" dirty="0" err="1"/>
              <a:t>Ce</a:t>
            </a:r>
            <a:r>
              <a:rPr lang="en-US" b="1" dirty="0"/>
              <a:t> </a:t>
            </a:r>
            <a:r>
              <a:rPr lang="en-US" b="1" dirty="0" err="1"/>
              <a:t>anume</a:t>
            </a:r>
            <a:r>
              <a:rPr lang="en-US" b="1" dirty="0"/>
              <a:t> </a:t>
            </a:r>
            <a:r>
              <a:rPr lang="en-US" b="1" dirty="0" err="1"/>
              <a:t>urmareste</a:t>
            </a:r>
            <a:r>
              <a:rPr lang="en-US" b="1" dirty="0"/>
              <a:t> </a:t>
            </a:r>
            <a:r>
              <a:rPr lang="en-US" b="1" dirty="0" err="1"/>
              <a:t>sa</a:t>
            </a:r>
            <a:r>
              <a:rPr lang="en-US" b="1" dirty="0"/>
              <a:t> </a:t>
            </a:r>
            <a:r>
              <a:rPr lang="en-US" b="1" dirty="0" err="1"/>
              <a:t>faca</a:t>
            </a:r>
            <a:r>
              <a:rPr lang="en-US" b="1" dirty="0"/>
              <a:t> </a:t>
            </a:r>
            <a:r>
              <a:rPr lang="en-US" b="1" dirty="0" err="1"/>
              <a:t>clientul</a:t>
            </a:r>
            <a:r>
              <a:rPr lang="en-US" b="1" dirty="0"/>
              <a:t> cu </a:t>
            </a:r>
            <a:r>
              <a:rPr lang="en-US" b="1" dirty="0" err="1"/>
              <a:t>produsul</a:t>
            </a:r>
            <a:r>
              <a:rPr lang="en-US" b="1" dirty="0"/>
              <a:t> </a:t>
            </a:r>
            <a:r>
              <a:rPr lang="en-US" b="1" dirty="0" err="1"/>
              <a:t>nostru</a:t>
            </a:r>
            <a:r>
              <a:rPr lang="en-US" b="1" dirty="0"/>
              <a:t>?</a:t>
            </a:r>
            <a:endParaRPr lang="en-US" dirty="0"/>
          </a:p>
          <a:p>
            <a:pPr lvl="0" algn="just"/>
            <a:r>
              <a:rPr lang="en-US" dirty="0"/>
              <a:t>Care </a:t>
            </a:r>
            <a:r>
              <a:rPr lang="en-US" dirty="0" err="1"/>
              <a:t>sunt</a:t>
            </a:r>
            <a:r>
              <a:rPr lang="en-US" dirty="0"/>
              <a:t> </a:t>
            </a:r>
            <a:r>
              <a:rPr lang="en-US" dirty="0" err="1"/>
              <a:t>cerintele</a:t>
            </a:r>
            <a:r>
              <a:rPr lang="en-US" dirty="0"/>
              <a:t> </a:t>
            </a:r>
            <a:r>
              <a:rPr lang="en-US" dirty="0" err="1"/>
              <a:t>pe</a:t>
            </a:r>
            <a:r>
              <a:rPr lang="en-US" dirty="0"/>
              <a:t> care le are </a:t>
            </a:r>
            <a:r>
              <a:rPr lang="en-US" dirty="0" err="1"/>
              <a:t>clientul</a:t>
            </a:r>
            <a:r>
              <a:rPr lang="en-US" dirty="0"/>
              <a:t> legate de </a:t>
            </a:r>
            <a:r>
              <a:rPr lang="en-US" dirty="0" err="1"/>
              <a:t>utilizarea</a:t>
            </a:r>
            <a:r>
              <a:rPr lang="en-US" dirty="0"/>
              <a:t> </a:t>
            </a:r>
            <a:r>
              <a:rPr lang="en-US" dirty="0" err="1"/>
              <a:t>produselor</a:t>
            </a:r>
            <a:r>
              <a:rPr lang="en-US" dirty="0"/>
              <a:t>?</a:t>
            </a:r>
          </a:p>
          <a:p>
            <a:pPr lvl="0" algn="just"/>
            <a:r>
              <a:rPr lang="en-US" dirty="0" err="1"/>
              <a:t>Ce</a:t>
            </a:r>
            <a:r>
              <a:rPr lang="en-US" dirty="0"/>
              <a:t> </a:t>
            </a:r>
            <a:r>
              <a:rPr lang="en-US" dirty="0" err="1"/>
              <a:t>probleme</a:t>
            </a:r>
            <a:r>
              <a:rPr lang="en-US" dirty="0"/>
              <a:t> </a:t>
            </a:r>
            <a:r>
              <a:rPr lang="en-US" dirty="0" err="1"/>
              <a:t>urmareste</a:t>
            </a:r>
            <a:r>
              <a:rPr lang="en-US" dirty="0"/>
              <a:t> </a:t>
            </a:r>
            <a:r>
              <a:rPr lang="en-US" dirty="0" err="1"/>
              <a:t>sa</a:t>
            </a:r>
            <a:r>
              <a:rPr lang="en-US" dirty="0"/>
              <a:t> </a:t>
            </a:r>
            <a:r>
              <a:rPr lang="en-US" dirty="0" err="1"/>
              <a:t>rezolve</a:t>
            </a:r>
            <a:r>
              <a:rPr lang="en-US" dirty="0"/>
              <a:t> </a:t>
            </a:r>
            <a:r>
              <a:rPr lang="en-US" dirty="0" err="1"/>
              <a:t>prin</a:t>
            </a:r>
            <a:r>
              <a:rPr lang="en-US" dirty="0"/>
              <a:t> </a:t>
            </a:r>
            <a:r>
              <a:rPr lang="en-US" dirty="0" err="1"/>
              <a:t>utilizarea</a:t>
            </a:r>
            <a:r>
              <a:rPr lang="en-US" dirty="0"/>
              <a:t> </a:t>
            </a:r>
            <a:r>
              <a:rPr lang="en-US" dirty="0" err="1"/>
              <a:t>produselor</a:t>
            </a:r>
            <a:r>
              <a:rPr lang="en-US" dirty="0"/>
              <a:t>?</a:t>
            </a:r>
          </a:p>
          <a:p>
            <a:pPr lvl="0" algn="just"/>
            <a:r>
              <a:rPr lang="en-US" dirty="0"/>
              <a:t>Cum se </a:t>
            </a:r>
            <a:r>
              <a:rPr lang="en-US" dirty="0" err="1"/>
              <a:t>asteapta</a:t>
            </a:r>
            <a:r>
              <a:rPr lang="en-US" dirty="0"/>
              <a:t> </a:t>
            </a:r>
            <a:r>
              <a:rPr lang="en-US" dirty="0" err="1"/>
              <a:t>clientul</a:t>
            </a:r>
            <a:r>
              <a:rPr lang="en-US" dirty="0"/>
              <a:t> </a:t>
            </a:r>
            <a:r>
              <a:rPr lang="en-US" dirty="0" err="1"/>
              <a:t>sa</a:t>
            </a:r>
            <a:r>
              <a:rPr lang="en-US" dirty="0"/>
              <a:t> se </a:t>
            </a:r>
            <a:r>
              <a:rPr lang="en-US" dirty="0" err="1"/>
              <a:t>comporte</a:t>
            </a:r>
            <a:r>
              <a:rPr lang="en-US" dirty="0"/>
              <a:t> </a:t>
            </a:r>
            <a:r>
              <a:rPr lang="en-US" dirty="0" err="1"/>
              <a:t>produsul</a:t>
            </a:r>
            <a:r>
              <a:rPr lang="en-US" dirty="0"/>
              <a:t> in </a:t>
            </a:r>
            <a:r>
              <a:rPr lang="en-US" dirty="0" err="1"/>
              <a:t>anumite</a:t>
            </a:r>
            <a:r>
              <a:rPr lang="en-US" dirty="0"/>
              <a:t> </a:t>
            </a:r>
            <a:r>
              <a:rPr lang="en-US" dirty="0" err="1"/>
              <a:t>situatii</a:t>
            </a:r>
            <a:r>
              <a:rPr lang="en-US" dirty="0"/>
              <a:t>?</a:t>
            </a:r>
          </a:p>
          <a:p>
            <a:endParaRPr lang="en-US" dirty="0"/>
          </a:p>
        </p:txBody>
      </p:sp>
    </p:spTree>
    <p:extLst>
      <p:ext uri="{BB962C8B-B14F-4D97-AF65-F5344CB8AC3E}">
        <p14:creationId xmlns:p14="http://schemas.microsoft.com/office/powerpoint/2010/main" val="1949183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586060"/>
            <a:ext cx="8585468" cy="778654"/>
          </a:xfrm>
        </p:spPr>
        <p:txBody>
          <a:bodyPr>
            <a:normAutofit/>
          </a:bodyPr>
          <a:lstStyle/>
          <a:p>
            <a:r>
              <a:rPr lang="ro-RO" b="1" i="1" dirty="0"/>
              <a:t>COMUNICAREA CU CLIENTII</a:t>
            </a:r>
            <a:endParaRPr lang="en-US" b="1" i="1" dirty="0"/>
          </a:p>
        </p:txBody>
      </p:sp>
      <p:sp>
        <p:nvSpPr>
          <p:cNvPr id="3" name="Content Placeholder 2"/>
          <p:cNvSpPr>
            <a:spLocks noGrp="1"/>
          </p:cNvSpPr>
          <p:nvPr>
            <p:ph idx="1"/>
          </p:nvPr>
        </p:nvSpPr>
        <p:spPr>
          <a:xfrm>
            <a:off x="677334" y="2627314"/>
            <a:ext cx="8596668" cy="3880773"/>
          </a:xfrm>
        </p:spPr>
        <p:txBody>
          <a:bodyPr/>
          <a:lstStyle/>
          <a:p>
            <a:pPr algn="just">
              <a:buFont typeface="Wingdings" panose="05000000000000000000" pitchFamily="2" charset="2"/>
              <a:buChar char="v"/>
            </a:pPr>
            <a:r>
              <a:rPr lang="ro-RO" dirty="0"/>
              <a:t>Exista clienti pe viata?</a:t>
            </a:r>
            <a:endParaRPr lang="en-US" dirty="0"/>
          </a:p>
          <a:p>
            <a:pPr algn="just">
              <a:buFont typeface="Wingdings" panose="05000000000000000000" pitchFamily="2" charset="2"/>
              <a:buChar char="v"/>
            </a:pPr>
            <a:r>
              <a:rPr lang="ro-RO" dirty="0"/>
              <a:t>Care sunt metodele de imbunatatire a loialitatii clientilor?</a:t>
            </a:r>
            <a:endParaRPr lang="en-US" dirty="0"/>
          </a:p>
          <a:p>
            <a:pPr algn="just">
              <a:buFont typeface="Wingdings" panose="05000000000000000000" pitchFamily="2" charset="2"/>
              <a:buChar char="v"/>
            </a:pPr>
            <a:r>
              <a:rPr lang="ro-RO" dirty="0"/>
              <a:t>Care sunt lucrurile care ii indeparteaza pe clienti?</a:t>
            </a:r>
            <a:endParaRPr lang="en-US" dirty="0"/>
          </a:p>
          <a:p>
            <a:endParaRPr lang="en-US" dirty="0"/>
          </a:p>
        </p:txBody>
      </p:sp>
    </p:spTree>
    <p:extLst>
      <p:ext uri="{BB962C8B-B14F-4D97-AF65-F5344CB8AC3E}">
        <p14:creationId xmlns:p14="http://schemas.microsoft.com/office/powerpoint/2010/main" val="383307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557485"/>
            <a:ext cx="8585468" cy="778654"/>
          </a:xfrm>
        </p:spPr>
        <p:txBody>
          <a:bodyPr>
            <a:normAutofit/>
          </a:bodyPr>
          <a:lstStyle/>
          <a:p>
            <a:r>
              <a:rPr lang="en-US" b="1" i="1" dirty="0"/>
              <a:t>ETAPELE VÂNZĂRII MĂRFURILOR</a:t>
            </a:r>
          </a:p>
        </p:txBody>
      </p:sp>
      <p:sp>
        <p:nvSpPr>
          <p:cNvPr id="3" name="Content Placeholder 2"/>
          <p:cNvSpPr>
            <a:spLocks noGrp="1"/>
          </p:cNvSpPr>
          <p:nvPr>
            <p:ph idx="1"/>
          </p:nvPr>
        </p:nvSpPr>
        <p:spPr>
          <a:xfrm>
            <a:off x="677334" y="2589214"/>
            <a:ext cx="8596668" cy="3880773"/>
          </a:xfrm>
        </p:spPr>
        <p:txBody>
          <a:bodyPr>
            <a:normAutofit/>
          </a:bodyPr>
          <a:lstStyle/>
          <a:p>
            <a:pPr marL="0" indent="0" algn="just">
              <a:buNone/>
            </a:pPr>
            <a:r>
              <a:rPr lang="ro-RO" dirty="0"/>
              <a:t>	Fiecare faza prin care trece clientul pe parcursul discutiei de vânzare, se bazeaza pe principiul AIDA :</a:t>
            </a:r>
            <a:endParaRPr lang="en-US" dirty="0"/>
          </a:p>
          <a:p>
            <a:pPr algn="just">
              <a:buFont typeface="Wingdings" panose="05000000000000000000" pitchFamily="2" charset="2"/>
              <a:buChar char="Ø"/>
            </a:pPr>
            <a:r>
              <a:rPr lang="ro-RO" dirty="0"/>
              <a:t>A - ATENŢIE</a:t>
            </a:r>
            <a:endParaRPr lang="en-US" dirty="0"/>
          </a:p>
          <a:p>
            <a:pPr algn="just">
              <a:buFont typeface="Wingdings" panose="05000000000000000000" pitchFamily="2" charset="2"/>
              <a:buChar char="Ø"/>
            </a:pPr>
            <a:r>
              <a:rPr lang="ro-RO" dirty="0"/>
              <a:t>I - INTERES</a:t>
            </a:r>
            <a:endParaRPr lang="en-US" dirty="0"/>
          </a:p>
          <a:p>
            <a:pPr algn="just">
              <a:buFont typeface="Wingdings" panose="05000000000000000000" pitchFamily="2" charset="2"/>
              <a:buChar char="Ø"/>
            </a:pPr>
            <a:r>
              <a:rPr lang="ro-RO" dirty="0"/>
              <a:t>D - DORINŢA DE A CUMPĂRA</a:t>
            </a:r>
            <a:endParaRPr lang="en-US" dirty="0"/>
          </a:p>
          <a:p>
            <a:pPr algn="just">
              <a:buFont typeface="Wingdings" panose="05000000000000000000" pitchFamily="2" charset="2"/>
              <a:buChar char="Ø"/>
            </a:pPr>
            <a:r>
              <a:rPr lang="ro-RO" dirty="0"/>
              <a:t>A – ACŢIUNE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501150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490810"/>
            <a:ext cx="8585468" cy="778654"/>
          </a:xfrm>
        </p:spPr>
        <p:txBody>
          <a:bodyPr/>
          <a:lstStyle/>
          <a:p>
            <a:r>
              <a:rPr lang="ro-RO" dirty="0"/>
              <a:t>Vanzarea marfurilor</a:t>
            </a:r>
            <a:endParaRPr lang="en-US" dirty="0"/>
          </a:p>
        </p:txBody>
      </p:sp>
      <p:sp>
        <p:nvSpPr>
          <p:cNvPr id="3" name="Content Placeholder 2"/>
          <p:cNvSpPr>
            <a:spLocks noGrp="1"/>
          </p:cNvSpPr>
          <p:nvPr>
            <p:ph idx="1"/>
          </p:nvPr>
        </p:nvSpPr>
        <p:spPr/>
        <p:txBody>
          <a:bodyPr>
            <a:normAutofit/>
          </a:bodyPr>
          <a:lstStyle/>
          <a:p>
            <a:pPr marL="0" indent="0" algn="just">
              <a:buNone/>
            </a:pPr>
            <a:r>
              <a:rPr lang="ro-RO" dirty="0"/>
              <a:t>Fazele ce trebuie parcurse în cadrul acestei etape sunt următoarele:</a:t>
            </a:r>
            <a:endParaRPr lang="en-US" dirty="0"/>
          </a:p>
          <a:p>
            <a:pPr marL="457200" indent="-457200" algn="just">
              <a:buFont typeface="+mj-lt"/>
              <a:buAutoNum type="alphaLcParenR"/>
            </a:pPr>
            <a:r>
              <a:rPr lang="en-US" dirty="0" err="1"/>
              <a:t>Sinteza</a:t>
            </a:r>
            <a:r>
              <a:rPr lang="en-US" dirty="0"/>
              <a:t> </a:t>
            </a:r>
            <a:r>
              <a:rPr lang="en-US" dirty="0" err="1"/>
              <a:t>nevoilor</a:t>
            </a:r>
            <a:r>
              <a:rPr lang="en-US" dirty="0"/>
              <a:t> </a:t>
            </a:r>
            <a:r>
              <a:rPr lang="en-US" dirty="0" err="1"/>
              <a:t>permite</a:t>
            </a:r>
            <a:r>
              <a:rPr lang="en-US" dirty="0"/>
              <a:t> </a:t>
            </a:r>
            <a:r>
              <a:rPr lang="en-US" dirty="0" err="1"/>
              <a:t>evidenţierea</a:t>
            </a:r>
            <a:r>
              <a:rPr lang="en-US" dirty="0"/>
              <a:t> </a:t>
            </a:r>
            <a:r>
              <a:rPr lang="en-US" dirty="0" err="1"/>
              <a:t>nevoilor</a:t>
            </a:r>
            <a:r>
              <a:rPr lang="en-US" dirty="0"/>
              <a:t> </a:t>
            </a:r>
            <a:r>
              <a:rPr lang="en-US" dirty="0" err="1"/>
              <a:t>reale</a:t>
            </a:r>
            <a:r>
              <a:rPr lang="en-US" dirty="0"/>
              <a:t> ale </a:t>
            </a:r>
            <a:r>
              <a:rPr lang="en-US" dirty="0" err="1"/>
              <a:t>clientului</a:t>
            </a:r>
            <a:r>
              <a:rPr lang="en-US" dirty="0"/>
              <a:t>, </a:t>
            </a:r>
            <a:r>
              <a:rPr lang="en-US" dirty="0" err="1"/>
              <a:t>aşa</a:t>
            </a:r>
            <a:r>
              <a:rPr lang="en-US" dirty="0"/>
              <a:t> cum au </a:t>
            </a:r>
            <a:r>
              <a:rPr lang="en-US" dirty="0" err="1"/>
              <a:t>fost</a:t>
            </a:r>
            <a:r>
              <a:rPr lang="en-US" dirty="0"/>
              <a:t> </a:t>
            </a:r>
            <a:r>
              <a:rPr lang="en-US" dirty="0" err="1"/>
              <a:t>identificate</a:t>
            </a:r>
            <a:r>
              <a:rPr lang="en-US" dirty="0"/>
              <a:t> </a:t>
            </a:r>
            <a:r>
              <a:rPr lang="en-US" dirty="0" err="1"/>
              <a:t>în</a:t>
            </a:r>
            <a:r>
              <a:rPr lang="en-US" dirty="0"/>
              <a:t> </a:t>
            </a:r>
            <a:r>
              <a:rPr lang="en-US" dirty="0" err="1"/>
              <a:t>etapa</a:t>
            </a:r>
            <a:r>
              <a:rPr lang="en-US" dirty="0"/>
              <a:t> </a:t>
            </a:r>
            <a:r>
              <a:rPr lang="en-US" dirty="0" err="1"/>
              <a:t>anterioară</a:t>
            </a:r>
            <a:r>
              <a:rPr lang="en-US" dirty="0"/>
              <a:t>, </a:t>
            </a:r>
            <a:r>
              <a:rPr lang="en-US" dirty="0" err="1"/>
              <a:t>având</a:t>
            </a:r>
            <a:r>
              <a:rPr lang="en-US" dirty="0"/>
              <a:t> </a:t>
            </a:r>
            <a:r>
              <a:rPr lang="en-US" dirty="0" err="1"/>
              <a:t>grijă</a:t>
            </a:r>
            <a:r>
              <a:rPr lang="en-US" dirty="0"/>
              <a:t> </a:t>
            </a:r>
            <a:r>
              <a:rPr lang="en-US" dirty="0" err="1"/>
              <a:t>ca</a:t>
            </a:r>
            <a:r>
              <a:rPr lang="en-US" dirty="0"/>
              <a:t> </a:t>
            </a:r>
            <a:r>
              <a:rPr lang="en-US" dirty="0" err="1"/>
              <a:t>acestea</a:t>
            </a:r>
            <a:r>
              <a:rPr lang="en-US" dirty="0"/>
              <a:t> </a:t>
            </a:r>
            <a:r>
              <a:rPr lang="en-US" dirty="0" err="1"/>
              <a:t>să</a:t>
            </a:r>
            <a:r>
              <a:rPr lang="en-US" dirty="0"/>
              <a:t> </a:t>
            </a:r>
            <a:r>
              <a:rPr lang="en-US" dirty="0" err="1"/>
              <a:t>poată</a:t>
            </a:r>
            <a:r>
              <a:rPr lang="en-US" dirty="0"/>
              <a:t> fi </a:t>
            </a:r>
            <a:r>
              <a:rPr lang="en-US" dirty="0" err="1"/>
              <a:t>satisfăcute</a:t>
            </a:r>
            <a:r>
              <a:rPr lang="en-US" dirty="0"/>
              <a:t> de </a:t>
            </a:r>
            <a:r>
              <a:rPr lang="en-US" dirty="0" err="1"/>
              <a:t>produsul</a:t>
            </a:r>
            <a:r>
              <a:rPr lang="en-US" dirty="0"/>
              <a:t> </a:t>
            </a:r>
            <a:r>
              <a:rPr lang="en-US" dirty="0" err="1"/>
              <a:t>oferit</a:t>
            </a:r>
            <a:r>
              <a:rPr lang="en-US" dirty="0"/>
              <a:t>.</a:t>
            </a:r>
          </a:p>
          <a:p>
            <a:pPr marL="457200" indent="-457200" algn="just">
              <a:buFont typeface="+mj-lt"/>
              <a:buAutoNum type="alphaLcParenR"/>
            </a:pPr>
            <a:r>
              <a:rPr lang="ro-RO" dirty="0"/>
              <a:t>Prezentarea caracteristicilor generale ale produsului.</a:t>
            </a:r>
            <a:endParaRPr lang="en-US" dirty="0"/>
          </a:p>
          <a:p>
            <a:pPr marL="457200" indent="-457200" algn="just">
              <a:buFont typeface="+mj-lt"/>
              <a:buAutoNum type="alphaLcParenR"/>
            </a:pPr>
            <a:r>
              <a:rPr lang="ro-RO" dirty="0"/>
              <a:t>Prezentarea caracteristicilor specifice ale produsului.</a:t>
            </a:r>
            <a:endParaRPr lang="en-US" dirty="0"/>
          </a:p>
          <a:p>
            <a:pPr marL="457200" indent="-457200" algn="just">
              <a:buFont typeface="+mj-lt"/>
              <a:buAutoNum type="alphaLcParenR"/>
            </a:pPr>
            <a:r>
              <a:rPr lang="ro-RO" dirty="0"/>
              <a:t>Introducerea punctelor forte ale produsului are rolul de a diferenţia produsul de celelalte produse concurente, sporind astfel atracţia clientului pentru a-l achiziţiona.</a:t>
            </a:r>
            <a:endParaRPr lang="en-US" dirty="0"/>
          </a:p>
          <a:p>
            <a:pPr marL="457200" indent="-457200" algn="just">
              <a:buFont typeface="+mj-lt"/>
              <a:buAutoNum type="alphaLcParenR"/>
            </a:pPr>
            <a:r>
              <a:rPr lang="ro-RO" dirty="0"/>
              <a:t>Introducerea posibilităţilor de formulare a obiecţiilor.</a:t>
            </a:r>
            <a:endParaRPr lang="en-US" dirty="0"/>
          </a:p>
          <a:p>
            <a:endParaRPr lang="en-US" dirty="0"/>
          </a:p>
        </p:txBody>
      </p:sp>
    </p:spTree>
    <p:extLst>
      <p:ext uri="{BB962C8B-B14F-4D97-AF65-F5344CB8AC3E}">
        <p14:creationId xmlns:p14="http://schemas.microsoft.com/office/powerpoint/2010/main" val="1321165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b="1" i="1" dirty="0"/>
              <a:t>INSTRUIREA LUCR</a:t>
            </a:r>
            <a:r>
              <a:rPr lang="ro-RO" b="1" i="1" dirty="0"/>
              <a:t>Ă</a:t>
            </a:r>
            <a:r>
              <a:rPr lang="en-US" b="1" i="1" dirty="0"/>
              <a:t>TORILOR</a:t>
            </a:r>
            <a:endParaRPr lang="en-US" i="1" dirty="0"/>
          </a:p>
        </p:txBody>
      </p:sp>
      <p:sp>
        <p:nvSpPr>
          <p:cNvPr id="3" name="Content Placeholder 2"/>
          <p:cNvSpPr>
            <a:spLocks noGrp="1"/>
          </p:cNvSpPr>
          <p:nvPr>
            <p:ph idx="1"/>
          </p:nvPr>
        </p:nvSpPr>
        <p:spPr>
          <a:xfrm>
            <a:off x="688534" y="2427289"/>
            <a:ext cx="8596668" cy="3880773"/>
          </a:xfrm>
        </p:spPr>
        <p:txBody>
          <a:bodyPr>
            <a:normAutofit/>
          </a:bodyPr>
          <a:lstStyle/>
          <a:p>
            <a:pPr marL="0" indent="0" algn="just">
              <a:buNone/>
            </a:pPr>
            <a:r>
              <a:rPr lang="ro-RO" dirty="0"/>
              <a:t>	</a:t>
            </a:r>
            <a:r>
              <a:rPr lang="en-US" dirty="0" err="1">
                <a:latin typeface="Arial" panose="020B0604020202020204" pitchFamily="34" charset="0"/>
                <a:cs typeface="Arial" panose="020B0604020202020204" pitchFamily="34" charset="0"/>
              </a:rPr>
              <a:t>Angajatorul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trebuie</a:t>
            </a:r>
            <a:r>
              <a:rPr lang="en-US" dirty="0">
                <a:latin typeface="Arial" panose="020B0604020202020204" pitchFamily="34" charset="0"/>
                <a:cs typeface="Arial" panose="020B0604020202020204" pitchFamily="34" charset="0"/>
              </a:rPr>
              <a:t> s</a:t>
            </a:r>
            <a:r>
              <a:rPr lang="ro-RO" dirty="0">
                <a:latin typeface="Arial" panose="020B0604020202020204" pitchFamily="34" charset="0"/>
                <a:cs typeface="Arial" panose="020B0604020202020204" pitchFamily="34" charset="0"/>
              </a:rPr>
              <a:t>ă</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asigure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conditii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pentru</a:t>
            </a:r>
            <a:r>
              <a:rPr lang="en-US" dirty="0">
                <a:latin typeface="Arial" panose="020B0604020202020204" pitchFamily="34" charset="0"/>
                <a:cs typeface="Arial" panose="020B0604020202020204" pitchFamily="34" charset="0"/>
              </a:rPr>
              <a:t> ca </a:t>
            </a:r>
            <a:r>
              <a:rPr lang="en-US" dirty="0" err="1">
                <a:latin typeface="Arial" panose="020B0604020202020204" pitchFamily="34" charset="0"/>
                <a:cs typeface="Arial" panose="020B0604020202020204" pitchFamily="34" charset="0"/>
              </a:rPr>
              <a:t>fiecare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lucr</a:t>
            </a:r>
            <a:r>
              <a:rPr lang="ro-RO" dirty="0">
                <a:latin typeface="Arial" panose="020B0604020202020204" pitchFamily="34" charset="0"/>
                <a:cs typeface="Arial" panose="020B0604020202020204" pitchFamily="34" charset="0"/>
              </a:rPr>
              <a:t>ă</a:t>
            </a:r>
            <a:r>
              <a:rPr lang="en-US" dirty="0">
                <a:latin typeface="Arial" panose="020B0604020202020204" pitchFamily="34" charset="0"/>
                <a:cs typeface="Arial" panose="020B0604020202020204" pitchFamily="34" charset="0"/>
              </a:rPr>
              <a:t>tor s</a:t>
            </a:r>
            <a:r>
              <a:rPr lang="ro-RO" dirty="0">
                <a:latin typeface="Arial" panose="020B0604020202020204" pitchFamily="34" charset="0"/>
                <a:cs typeface="Arial" panose="020B0604020202020204" pitchFamily="34" charset="0"/>
              </a:rPr>
              <a:t>ă</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primeasc</a:t>
            </a:r>
            <a:r>
              <a:rPr lang="ro-RO" dirty="0">
                <a:latin typeface="Arial" panose="020B0604020202020204" pitchFamily="34" charset="0"/>
                <a:cs typeface="Arial" panose="020B0604020202020204" pitchFamily="34" charset="0"/>
              </a:rPr>
              <a:t>ă</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instruire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suficient</a:t>
            </a:r>
            <a:r>
              <a:rPr lang="ro-RO" dirty="0">
                <a:latin typeface="Arial" panose="020B0604020202020204" pitchFamily="34" charset="0"/>
                <a:cs typeface="Arial" panose="020B0604020202020204" pitchFamily="34" charset="0"/>
              </a:rPr>
              <a:t>ă</a:t>
            </a:r>
            <a:r>
              <a:rPr lang="en-US" dirty="0">
                <a:latin typeface="Arial" panose="020B0604020202020204" pitchFamily="34" charset="0"/>
                <a:cs typeface="Arial" panose="020B0604020202020204" pitchFamily="34" charset="0"/>
              </a:rPr>
              <a:t> </a:t>
            </a:r>
            <a:r>
              <a:rPr lang="ro-RO" dirty="0" err="1">
                <a:latin typeface="Arial" panose="020B0604020202020204" pitchFamily="34" charset="0"/>
                <a:cs typeface="Arial" panose="020B0604020202020204" pitchFamily="34" charset="0"/>
              </a:rPr>
              <a:t>ș</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adecvat</a:t>
            </a:r>
            <a:r>
              <a:rPr lang="ro-RO" dirty="0">
                <a:latin typeface="Arial" panose="020B0604020202020204" pitchFamily="34" charset="0"/>
                <a:cs typeface="Arial" panose="020B0604020202020204" pitchFamily="34" charset="0"/>
              </a:rPr>
              <a:t>ă</a:t>
            </a:r>
            <a:r>
              <a:rPr lang="en-US" dirty="0">
                <a:latin typeface="Arial" panose="020B0604020202020204" pitchFamily="34" charset="0"/>
                <a:cs typeface="Arial" panose="020B0604020202020204" pitchFamily="34" charset="0"/>
              </a:rPr>
              <a:t> </a:t>
            </a:r>
            <a:r>
              <a:rPr lang="ro-RO" dirty="0">
                <a:latin typeface="Arial" panose="020B0604020202020204" pitchFamily="34" charset="0"/>
                <a:cs typeface="Arial" panose="020B0604020202020204" pitchFamily="34" charset="0"/>
              </a:rPr>
              <a:t>î</a:t>
            </a:r>
            <a:r>
              <a:rPr lang="en-US" dirty="0">
                <a:latin typeface="Arial" panose="020B0604020202020204" pitchFamily="34" charset="0"/>
                <a:cs typeface="Arial" panose="020B0604020202020204" pitchFamily="34" charset="0"/>
              </a:rPr>
              <a:t>n </a:t>
            </a:r>
            <a:r>
              <a:rPr lang="en-US" dirty="0" err="1">
                <a:latin typeface="Arial" panose="020B0604020202020204" pitchFamily="34" charset="0"/>
                <a:cs typeface="Arial" panose="020B0604020202020204" pitchFamily="34" charset="0"/>
              </a:rPr>
              <a:t>domeniul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securitatii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sanatatii</a:t>
            </a:r>
            <a:r>
              <a:rPr lang="en-US" dirty="0">
                <a:latin typeface="Arial" panose="020B0604020202020204" pitchFamily="34" charset="0"/>
                <a:cs typeface="Arial" panose="020B0604020202020204" pitchFamily="34" charset="0"/>
              </a:rPr>
              <a:t> in </a:t>
            </a:r>
            <a:r>
              <a:rPr lang="en-US" dirty="0" err="1">
                <a:latin typeface="Arial" panose="020B0604020202020204" pitchFamily="34" charset="0"/>
                <a:cs typeface="Arial" panose="020B0604020202020204" pitchFamily="34" charset="0"/>
              </a:rPr>
              <a:t>munca</a:t>
            </a:r>
            <a:r>
              <a:rPr lang="en-US" dirty="0">
                <a:latin typeface="Arial" panose="020B0604020202020204" pitchFamily="34" charset="0"/>
                <a:cs typeface="Arial" panose="020B0604020202020204" pitchFamily="34" charset="0"/>
              </a:rPr>
              <a:t>, </a:t>
            </a:r>
            <a:r>
              <a:rPr lang="ro-RO" dirty="0">
                <a:latin typeface="Arial" panose="020B0604020202020204" pitchFamily="34" charset="0"/>
                <a:cs typeface="Arial" panose="020B0604020202020204" pitchFamily="34" charset="0"/>
              </a:rPr>
              <a:t>î</a:t>
            </a:r>
            <a:r>
              <a:rPr lang="en-US" dirty="0">
                <a:latin typeface="Arial" panose="020B0604020202020204" pitchFamily="34" charset="0"/>
                <a:cs typeface="Arial" panose="020B0604020202020204" pitchFamily="34" charset="0"/>
              </a:rPr>
              <a:t>n special sub forma de </a:t>
            </a:r>
            <a:r>
              <a:rPr lang="en-US" dirty="0" err="1">
                <a:latin typeface="Arial" panose="020B0604020202020204" pitchFamily="34" charset="0"/>
                <a:cs typeface="Arial" panose="020B0604020202020204" pitchFamily="34" charset="0"/>
              </a:rPr>
              <a:t>informa</a:t>
            </a:r>
            <a:r>
              <a:rPr lang="ro-RO" dirty="0">
                <a:latin typeface="Arial" panose="020B0604020202020204" pitchFamily="34" charset="0"/>
                <a:cs typeface="Arial" panose="020B0604020202020204" pitchFamily="34" charset="0"/>
              </a:rPr>
              <a:t>ț</a:t>
            </a:r>
            <a:r>
              <a:rPr lang="en-US" dirty="0">
                <a:latin typeface="Arial" panose="020B0604020202020204" pitchFamily="34" charset="0"/>
                <a:cs typeface="Arial" panose="020B0604020202020204" pitchFamily="34" charset="0"/>
              </a:rPr>
              <a:t>ii </a:t>
            </a:r>
            <a:r>
              <a:rPr lang="ro-RO" dirty="0" err="1">
                <a:latin typeface="Arial" panose="020B0604020202020204" pitchFamily="34" charset="0"/>
                <a:cs typeface="Arial" panose="020B0604020202020204" pitchFamily="34" charset="0"/>
              </a:rPr>
              <a:t>ș</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instructiuni</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lucru</a:t>
            </a:r>
            <a:r>
              <a:rPr lang="en-US" dirty="0">
                <a:latin typeface="Arial" panose="020B0604020202020204" pitchFamily="34" charset="0"/>
                <a:cs typeface="Arial" panose="020B0604020202020204" pitchFamily="34" charset="0"/>
              </a:rPr>
              <a:t>, specific </a:t>
            </a:r>
            <a:r>
              <a:rPr lang="en-US" dirty="0" err="1">
                <a:latin typeface="Arial" panose="020B0604020202020204" pitchFamily="34" charset="0"/>
                <a:cs typeface="Arial" panose="020B0604020202020204" pitchFamily="34" charset="0"/>
              </a:rPr>
              <a:t>locului</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munca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postului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a:t>
            </a:r>
          </a:p>
          <a:p>
            <a:pPr marL="457200" indent="-457200" algn="just">
              <a:buFont typeface="+mj-lt"/>
              <a:buAutoNum type="alphaLcParenR"/>
            </a:pPr>
            <a:r>
              <a:rPr lang="en-US" dirty="0">
                <a:latin typeface="Arial" panose="020B0604020202020204" pitchFamily="34" charset="0"/>
                <a:cs typeface="Arial" panose="020B0604020202020204" pitchFamily="34" charset="0"/>
              </a:rPr>
              <a:t>la </a:t>
            </a:r>
            <a:r>
              <a:rPr lang="en-US" dirty="0" err="1">
                <a:latin typeface="Arial" panose="020B0604020202020204" pitchFamily="34" charset="0"/>
                <a:cs typeface="Arial" panose="020B0604020202020204" pitchFamily="34" charset="0"/>
              </a:rPr>
              <a:t>angajare</a:t>
            </a:r>
            <a:r>
              <a:rPr lang="en-US" dirty="0">
                <a:latin typeface="Arial" panose="020B0604020202020204" pitchFamily="34" charset="0"/>
                <a:cs typeface="Arial" panose="020B0604020202020204" pitchFamily="34" charset="0"/>
              </a:rPr>
              <a:t>;</a:t>
            </a:r>
          </a:p>
          <a:p>
            <a:pPr marL="457200" indent="-457200" algn="just">
              <a:buFont typeface="+mj-lt"/>
              <a:buAutoNum type="alphaLcParenR"/>
            </a:pPr>
            <a:r>
              <a:rPr lang="en-US" dirty="0">
                <a:latin typeface="Arial" panose="020B0604020202020204" pitchFamily="34" charset="0"/>
                <a:cs typeface="Arial" panose="020B0604020202020204" pitchFamily="34" charset="0"/>
              </a:rPr>
              <a:t>la </a:t>
            </a:r>
            <a:r>
              <a:rPr lang="en-US" dirty="0" err="1">
                <a:latin typeface="Arial" panose="020B0604020202020204" pitchFamily="34" charset="0"/>
                <a:cs typeface="Arial" panose="020B0604020202020204" pitchFamily="34" charset="0"/>
              </a:rPr>
              <a:t>schimbarea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locului</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munc</a:t>
            </a:r>
            <a:r>
              <a:rPr lang="ro-RO" dirty="0">
                <a:latin typeface="Arial" panose="020B0604020202020204" pitchFamily="34" charset="0"/>
                <a:cs typeface="Arial" panose="020B0604020202020204" pitchFamily="34" charset="0"/>
              </a:rPr>
              <a:t>ă</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 la transfer;</a:t>
            </a:r>
          </a:p>
          <a:p>
            <a:pPr marL="457200" indent="-457200" algn="just">
              <a:buFont typeface="+mj-lt"/>
              <a:buAutoNum type="alphaLcParenR"/>
            </a:pPr>
            <a:r>
              <a:rPr lang="en-US" dirty="0">
                <a:latin typeface="Arial" panose="020B0604020202020204" pitchFamily="34" charset="0"/>
                <a:cs typeface="Arial" panose="020B0604020202020204" pitchFamily="34" charset="0"/>
              </a:rPr>
              <a:t>la </a:t>
            </a:r>
            <a:r>
              <a:rPr lang="en-US" dirty="0" err="1">
                <a:latin typeface="Arial" panose="020B0604020202020204" pitchFamily="34" charset="0"/>
                <a:cs typeface="Arial" panose="020B0604020202020204" pitchFamily="34" charset="0"/>
              </a:rPr>
              <a:t>introducerea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unui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nou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echipament</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munca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unor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modificari</a:t>
            </a:r>
            <a:r>
              <a:rPr lang="en-US" dirty="0">
                <a:latin typeface="Arial" panose="020B0604020202020204" pitchFamily="34" charset="0"/>
                <a:cs typeface="Arial" panose="020B0604020202020204" pitchFamily="34" charset="0"/>
              </a:rPr>
              <a:t> ale </a:t>
            </a:r>
            <a:r>
              <a:rPr lang="en-US" dirty="0" err="1">
                <a:latin typeface="Arial" panose="020B0604020202020204" pitchFamily="34" charset="0"/>
                <a:cs typeface="Arial" panose="020B0604020202020204" pitchFamily="34" charset="0"/>
              </a:rPr>
              <a:t>echipamentului</a:t>
            </a:r>
            <a:r>
              <a:rPr lang="en-US" dirty="0">
                <a:latin typeface="Arial" panose="020B0604020202020204" pitchFamily="34" charset="0"/>
                <a:cs typeface="Arial" panose="020B0604020202020204" pitchFamily="34" charset="0"/>
              </a:rPr>
              <a:t> existent;</a:t>
            </a:r>
          </a:p>
          <a:p>
            <a:pPr marL="457200" indent="-457200" algn="just">
              <a:buFont typeface="+mj-lt"/>
              <a:buAutoNum type="alphaLcParenR"/>
            </a:pPr>
            <a:r>
              <a:rPr lang="en-US" dirty="0">
                <a:latin typeface="Arial" panose="020B0604020202020204" pitchFamily="34" charset="0"/>
                <a:cs typeface="Arial" panose="020B0604020202020204" pitchFamily="34" charset="0"/>
              </a:rPr>
              <a:t>la </a:t>
            </a:r>
            <a:r>
              <a:rPr lang="en-US" dirty="0" err="1">
                <a:latin typeface="Arial" panose="020B0604020202020204" pitchFamily="34" charset="0"/>
                <a:cs typeface="Arial" panose="020B0604020202020204" pitchFamily="34" charset="0"/>
              </a:rPr>
              <a:t>introducerea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oricarei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noi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tehnologii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proceduri</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lucru</a:t>
            </a:r>
            <a:r>
              <a:rPr lang="en-US" dirty="0">
                <a:latin typeface="Arial" panose="020B0604020202020204" pitchFamily="34" charset="0"/>
                <a:cs typeface="Arial" panose="020B0604020202020204" pitchFamily="34" charset="0"/>
              </a:rPr>
              <a:t>;</a:t>
            </a:r>
          </a:p>
          <a:p>
            <a:pPr marL="457200" indent="-457200" algn="just">
              <a:buFont typeface="+mj-lt"/>
              <a:buAutoNum type="alphaLcParenR"/>
            </a:pPr>
            <a:r>
              <a:rPr lang="en-US" dirty="0">
                <a:latin typeface="Arial" panose="020B0604020202020204" pitchFamily="34" charset="0"/>
                <a:cs typeface="Arial" panose="020B0604020202020204" pitchFamily="34" charset="0"/>
              </a:rPr>
              <a:t>la </a:t>
            </a:r>
            <a:r>
              <a:rPr lang="en-US" dirty="0" err="1">
                <a:latin typeface="Arial" panose="020B0604020202020204" pitchFamily="34" charset="0"/>
                <a:cs typeface="Arial" panose="020B0604020202020204" pitchFamily="34" charset="0"/>
              </a:rPr>
              <a:t>executarea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unor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lucrari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speciale</a:t>
            </a:r>
            <a:r>
              <a:rPr lang="en-US" dirty="0">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246162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605110"/>
            <a:ext cx="8585468" cy="778654"/>
          </a:xfrm>
        </p:spPr>
        <p:txBody>
          <a:bodyPr>
            <a:normAutofit/>
          </a:bodyPr>
          <a:lstStyle/>
          <a:p>
            <a:r>
              <a:rPr lang="ro-RO" b="1" i="1" dirty="0"/>
              <a:t>ACTIVITĂȚI PRE VÂNZARE</a:t>
            </a:r>
            <a:endParaRPr lang="en-US" b="1" i="1" dirty="0"/>
          </a:p>
        </p:txBody>
      </p:sp>
      <p:sp>
        <p:nvSpPr>
          <p:cNvPr id="3" name="Content Placeholder 2"/>
          <p:cNvSpPr>
            <a:spLocks noGrp="1"/>
          </p:cNvSpPr>
          <p:nvPr>
            <p:ph idx="1"/>
          </p:nvPr>
        </p:nvSpPr>
        <p:spPr>
          <a:xfrm>
            <a:off x="677334" y="2617789"/>
            <a:ext cx="8596668" cy="3880773"/>
          </a:xfrm>
        </p:spPr>
        <p:txBody>
          <a:bodyPr/>
          <a:lstStyle/>
          <a:p>
            <a:pPr marL="0" indent="0" algn="just">
              <a:buNone/>
            </a:pPr>
            <a:r>
              <a:rPr lang="en-US" dirty="0" err="1"/>
              <a:t>Informarea</a:t>
            </a:r>
            <a:r>
              <a:rPr lang="en-US" dirty="0"/>
              <a:t> </a:t>
            </a:r>
            <a:r>
              <a:rPr lang="en-US" dirty="0" err="1"/>
              <a:t>clienților</a:t>
            </a:r>
            <a:endParaRPr lang="en-US" dirty="0"/>
          </a:p>
          <a:p>
            <a:pPr marL="457200" indent="-457200" algn="just">
              <a:buFont typeface="+mj-lt"/>
              <a:buAutoNum type="arabicParenR"/>
            </a:pPr>
            <a:r>
              <a:rPr lang="ro-RO" dirty="0"/>
              <a:t>Furnizați actualizări regulate</a:t>
            </a:r>
            <a:endParaRPr lang="en-US" dirty="0"/>
          </a:p>
          <a:p>
            <a:pPr marL="457200" indent="-457200" algn="just">
              <a:buFont typeface="+mj-lt"/>
              <a:buAutoNum type="arabicParenR"/>
            </a:pPr>
            <a:r>
              <a:rPr lang="ro-RO" dirty="0"/>
              <a:t>Training intern</a:t>
            </a:r>
            <a:endParaRPr lang="en-US" dirty="0"/>
          </a:p>
          <a:p>
            <a:endParaRPr lang="en-US" dirty="0"/>
          </a:p>
        </p:txBody>
      </p:sp>
    </p:spTree>
    <p:extLst>
      <p:ext uri="{BB962C8B-B14F-4D97-AF65-F5344CB8AC3E}">
        <p14:creationId xmlns:p14="http://schemas.microsoft.com/office/powerpoint/2010/main" val="2872663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519385"/>
            <a:ext cx="8585468" cy="778654"/>
          </a:xfrm>
        </p:spPr>
        <p:txBody>
          <a:bodyPr>
            <a:normAutofit/>
          </a:bodyPr>
          <a:lstStyle/>
          <a:p>
            <a:r>
              <a:rPr lang="ro-RO" b="1" i="1" dirty="0"/>
              <a:t>Analiza clienților nemulțumiți</a:t>
            </a:r>
            <a:endParaRPr lang="en-US" b="1" i="1" dirty="0"/>
          </a:p>
        </p:txBody>
      </p:sp>
      <p:sp>
        <p:nvSpPr>
          <p:cNvPr id="3" name="Content Placeholder 2"/>
          <p:cNvSpPr>
            <a:spLocks noGrp="1"/>
          </p:cNvSpPr>
          <p:nvPr>
            <p:ph idx="1"/>
          </p:nvPr>
        </p:nvSpPr>
        <p:spPr>
          <a:xfrm>
            <a:off x="688534" y="2436814"/>
            <a:ext cx="8596668" cy="3880773"/>
          </a:xfrm>
        </p:spPr>
        <p:txBody>
          <a:bodyPr>
            <a:normAutofit/>
          </a:bodyPr>
          <a:lstStyle/>
          <a:p>
            <a:pPr algn="just">
              <a:buFont typeface="Wingdings" panose="05000000000000000000" pitchFamily="2" charset="2"/>
              <a:buChar char="Ø"/>
            </a:pPr>
            <a:r>
              <a:rPr lang="ro-RO" dirty="0"/>
              <a:t>Modul în care comunicăm cu un client nemulțumit e foarte important. Ce trebuie să înțelegi este că un client nemulțumit are o nevoie care nu a fost satisfăcută și consideră că ești capabil măcar să-l asculți.</a:t>
            </a:r>
            <a:endParaRPr lang="en-US" dirty="0"/>
          </a:p>
          <a:p>
            <a:pPr algn="just">
              <a:buFont typeface="Wingdings" panose="05000000000000000000" pitchFamily="2" charset="2"/>
              <a:buChar char="Ø"/>
            </a:pPr>
            <a:r>
              <a:rPr lang="ro-RO" dirty="0"/>
              <a:t>Un client nemulțumit poate face mult rău reputației unei companii. Oamenii au tendința de a discuta mai des despre aspectele negative din viața lor decât despre cele pozitive. Astfel, clienții mulțumiți rareori te recomandă sau te laudă din proprie inițiativă, însă cei nemulțumiți nu pierd nici o ocazie de a se plânge de tine.</a:t>
            </a:r>
            <a:endParaRPr lang="en-US" dirty="0"/>
          </a:p>
          <a:p>
            <a:endParaRPr lang="en-US" dirty="0"/>
          </a:p>
        </p:txBody>
      </p:sp>
    </p:spTree>
    <p:extLst>
      <p:ext uri="{BB962C8B-B14F-4D97-AF65-F5344CB8AC3E}">
        <p14:creationId xmlns:p14="http://schemas.microsoft.com/office/powerpoint/2010/main" val="1408953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567010"/>
            <a:ext cx="8585468" cy="778654"/>
          </a:xfrm>
        </p:spPr>
        <p:txBody>
          <a:bodyPr/>
          <a:lstStyle/>
          <a:p>
            <a:r>
              <a:rPr lang="en-US" b="1" i="1" dirty="0" err="1"/>
              <a:t>Managementul</a:t>
            </a:r>
            <a:r>
              <a:rPr lang="en-US" b="1" i="1" dirty="0"/>
              <a:t> </a:t>
            </a:r>
            <a:r>
              <a:rPr lang="en-US" b="1" i="1" dirty="0" err="1"/>
              <a:t>aprovizionării</a:t>
            </a:r>
            <a:endParaRPr lang="en-US" b="1" i="1" dirty="0"/>
          </a:p>
        </p:txBody>
      </p:sp>
      <p:sp>
        <p:nvSpPr>
          <p:cNvPr id="3" name="Content Placeholder 2"/>
          <p:cNvSpPr>
            <a:spLocks noGrp="1"/>
          </p:cNvSpPr>
          <p:nvPr>
            <p:ph idx="1"/>
          </p:nvPr>
        </p:nvSpPr>
        <p:spPr>
          <a:xfrm>
            <a:off x="677334" y="2608264"/>
            <a:ext cx="8596668" cy="3880773"/>
          </a:xfrm>
        </p:spPr>
        <p:txBody>
          <a:bodyPr/>
          <a:lstStyle/>
          <a:p>
            <a:pPr marL="0" indent="0" algn="just">
              <a:buNone/>
            </a:pPr>
            <a:r>
              <a:rPr lang="ro-RO" dirty="0"/>
              <a:t>	Managementul aprovizionării este un concept unitar complex, căruia îieste proprie o structură extinsă de activităţi componente, care are în vedere, caelemente de ansamblu, problemele de conducere-previziune (programare-contractare), de organizare, coordonare, antrenare, derulare efectivă, deurmărire-control, analiză şi evaluare.</a:t>
            </a:r>
            <a:endParaRPr lang="en-US" dirty="0"/>
          </a:p>
          <a:p>
            <a:endParaRPr lang="en-US" dirty="0"/>
          </a:p>
        </p:txBody>
      </p:sp>
    </p:spTree>
    <p:extLst>
      <p:ext uri="{BB962C8B-B14F-4D97-AF65-F5344CB8AC3E}">
        <p14:creationId xmlns:p14="http://schemas.microsoft.com/office/powerpoint/2010/main" val="4120981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34" y="1624160"/>
            <a:ext cx="8585468" cy="1166665"/>
          </a:xfrm>
        </p:spPr>
        <p:txBody>
          <a:bodyPr>
            <a:normAutofit fontScale="90000"/>
          </a:bodyPr>
          <a:lstStyle/>
          <a:p>
            <a:pPr algn="ctr"/>
            <a:r>
              <a:rPr lang="ro-RO" b="1" i="1" dirty="0"/>
              <a:t>Documente</a:t>
            </a:r>
            <a:r>
              <a:rPr lang="ro-RO" i="1" dirty="0"/>
              <a:t> </a:t>
            </a:r>
            <a:r>
              <a:rPr lang="ro-RO" b="1" i="1" dirty="0"/>
              <a:t>specifice operatiilor economice cu mărfuri</a:t>
            </a:r>
            <a:endParaRPr lang="en-US" b="1" i="1" dirty="0"/>
          </a:p>
        </p:txBody>
      </p:sp>
      <p:sp>
        <p:nvSpPr>
          <p:cNvPr id="3" name="Content Placeholder 2"/>
          <p:cNvSpPr>
            <a:spLocks noGrp="1"/>
          </p:cNvSpPr>
          <p:nvPr>
            <p:ph idx="1"/>
          </p:nvPr>
        </p:nvSpPr>
        <p:spPr>
          <a:xfrm>
            <a:off x="699734" y="3143251"/>
            <a:ext cx="8596668" cy="2000250"/>
          </a:xfrm>
        </p:spPr>
        <p:txBody>
          <a:bodyPr>
            <a:normAutofit fontScale="85000" lnSpcReduction="20000"/>
          </a:bodyPr>
          <a:lstStyle/>
          <a:p>
            <a:pPr marL="457200" indent="-457200" algn="just">
              <a:buFont typeface="+mj-lt"/>
              <a:buAutoNum type="arabicParenR"/>
            </a:pPr>
            <a:r>
              <a:rPr lang="ro-RO" dirty="0"/>
              <a:t>Desfășurarea operațiilor economice cu mărfuri</a:t>
            </a:r>
            <a:endParaRPr lang="en-US" dirty="0"/>
          </a:p>
          <a:p>
            <a:pPr marL="457200" indent="-457200" algn="just">
              <a:buFont typeface="+mj-lt"/>
              <a:buAutoNum type="arabicParenR"/>
            </a:pPr>
            <a:r>
              <a:rPr lang="ro-RO" dirty="0"/>
              <a:t> Recepția mărfurilor</a:t>
            </a:r>
            <a:endParaRPr lang="en-US" dirty="0"/>
          </a:p>
          <a:p>
            <a:pPr lvl="1" algn="just">
              <a:buFont typeface="Wingdings" panose="05000000000000000000" pitchFamily="2" charset="2"/>
              <a:buChar char="q"/>
            </a:pPr>
            <a:r>
              <a:rPr lang="ro-RO" dirty="0"/>
              <a:t>Se efectuează recepția cantitativă și calitativă a mărfurilor primite,fără constatarea de diferențe.</a:t>
            </a:r>
            <a:endParaRPr lang="en-US" dirty="0"/>
          </a:p>
          <a:p>
            <a:pPr lvl="1" algn="just">
              <a:buFont typeface="Wingdings" panose="05000000000000000000" pitchFamily="2" charset="2"/>
              <a:buChar char="q"/>
            </a:pPr>
            <a:r>
              <a:rPr lang="ro-RO" dirty="0"/>
              <a:t> Se efectuează calculația în vederea stabilirii prețului cu amănuntul.</a:t>
            </a:r>
            <a:endParaRPr lang="en-US" dirty="0"/>
          </a:p>
          <a:p>
            <a:pPr marL="457200" lvl="1" indent="0">
              <a:buNone/>
            </a:pPr>
            <a:endParaRPr lang="en-US" dirty="0"/>
          </a:p>
          <a:p>
            <a:pPr marL="0" indent="0">
              <a:buNone/>
            </a:pPr>
            <a:r>
              <a:rPr lang="en-US" i="1" dirty="0"/>
              <a:t>Autor: </a:t>
            </a:r>
            <a:r>
              <a:rPr lang="en-US" i="1" dirty="0" err="1"/>
              <a:t>Benea</a:t>
            </a:r>
            <a:r>
              <a:rPr lang="en-US" i="1" dirty="0"/>
              <a:t> Luminita</a:t>
            </a:r>
          </a:p>
        </p:txBody>
      </p:sp>
    </p:spTree>
    <p:extLst>
      <p:ext uri="{BB962C8B-B14F-4D97-AF65-F5344CB8AC3E}">
        <p14:creationId xmlns:p14="http://schemas.microsoft.com/office/powerpoint/2010/main" val="3767656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1BD1B2-B168-FD88-8FA1-162175066AD4}"/>
              </a:ext>
            </a:extLst>
          </p:cNvPr>
          <p:cNvSpPr>
            <a:spLocks noGrp="1"/>
          </p:cNvSpPr>
          <p:nvPr>
            <p:ph idx="1"/>
          </p:nvPr>
        </p:nvSpPr>
        <p:spPr>
          <a:xfrm>
            <a:off x="688534" y="2876550"/>
            <a:ext cx="8596668" cy="3164812"/>
          </a:xfrm>
        </p:spPr>
        <p:txBody>
          <a:bodyPr/>
          <a:lstStyle/>
          <a:p>
            <a:pPr marL="0" indent="0" algn="ctr">
              <a:buNone/>
            </a:pPr>
            <a:r>
              <a:rPr lang="en-US" sz="3200" b="1" dirty="0" err="1"/>
              <a:t>Va</a:t>
            </a:r>
            <a:r>
              <a:rPr lang="en-US" sz="3200" b="1" dirty="0"/>
              <a:t> </a:t>
            </a:r>
            <a:r>
              <a:rPr lang="en-US" sz="3200" b="1" dirty="0" err="1"/>
              <a:t>multumesc</a:t>
            </a:r>
            <a:r>
              <a:rPr lang="en-US" sz="3200" b="1" dirty="0"/>
              <a:t> </a:t>
            </a:r>
            <a:r>
              <a:rPr lang="en-US" sz="3200" b="1" dirty="0" err="1"/>
              <a:t>pentru</a:t>
            </a:r>
            <a:r>
              <a:rPr lang="en-US" sz="3200" b="1" dirty="0"/>
              <a:t> </a:t>
            </a:r>
            <a:r>
              <a:rPr lang="en-US" sz="3200" b="1" dirty="0" err="1"/>
              <a:t>atentia</a:t>
            </a:r>
            <a:r>
              <a:rPr lang="en-US" sz="3200" b="1" dirty="0"/>
              <a:t> </a:t>
            </a:r>
            <a:r>
              <a:rPr lang="en-US" sz="3200" b="1" dirty="0" err="1"/>
              <a:t>acordata</a:t>
            </a:r>
            <a:r>
              <a:rPr lang="en-US" sz="3200" b="1" dirty="0"/>
              <a:t>!</a:t>
            </a:r>
          </a:p>
          <a:p>
            <a:pPr marL="0" indent="0">
              <a:buNone/>
            </a:pPr>
            <a:endParaRPr lang="en-US" dirty="0"/>
          </a:p>
          <a:p>
            <a:pPr marL="0" indent="0" algn="ctr">
              <a:buNone/>
            </a:pPr>
            <a:r>
              <a:rPr lang="en-US" i="1" dirty="0"/>
              <a:t>Autor: </a:t>
            </a:r>
            <a:r>
              <a:rPr lang="en-US" i="1" dirty="0" err="1"/>
              <a:t>Benea</a:t>
            </a:r>
            <a:r>
              <a:rPr lang="en-US" i="1" dirty="0"/>
              <a:t> Luminita</a:t>
            </a:r>
          </a:p>
        </p:txBody>
      </p:sp>
    </p:spTree>
    <p:extLst>
      <p:ext uri="{BB962C8B-B14F-4D97-AF65-F5344CB8AC3E}">
        <p14:creationId xmlns:p14="http://schemas.microsoft.com/office/powerpoint/2010/main" val="3083474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34" y="1471760"/>
            <a:ext cx="8585468" cy="778654"/>
          </a:xfrm>
        </p:spPr>
        <p:txBody>
          <a:bodyPr>
            <a:normAutofit/>
          </a:bodyPr>
          <a:lstStyle/>
          <a:p>
            <a:r>
              <a:rPr lang="en-US" b="1" i="1" dirty="0"/>
              <a:t>OBLIGA</a:t>
            </a:r>
            <a:r>
              <a:rPr lang="ro-RO" b="1" i="1" dirty="0"/>
              <a:t>Ț</a:t>
            </a:r>
            <a:r>
              <a:rPr lang="en-US" b="1" i="1" dirty="0"/>
              <a:t>IILE LUCR</a:t>
            </a:r>
            <a:r>
              <a:rPr lang="ro-RO" b="1" i="1" dirty="0"/>
              <a:t>Ă</a:t>
            </a:r>
            <a:r>
              <a:rPr lang="en-US" b="1" i="1" dirty="0"/>
              <a:t>TORILOR</a:t>
            </a:r>
            <a:endParaRPr lang="en-US" i="1" dirty="0"/>
          </a:p>
        </p:txBody>
      </p:sp>
      <p:sp>
        <p:nvSpPr>
          <p:cNvPr id="3" name="Content Placeholder 2"/>
          <p:cNvSpPr>
            <a:spLocks noGrp="1"/>
          </p:cNvSpPr>
          <p:nvPr>
            <p:ph idx="1"/>
          </p:nvPr>
        </p:nvSpPr>
        <p:spPr/>
        <p:txBody>
          <a:bodyPr>
            <a:normAutofit fontScale="25000" lnSpcReduction="20000"/>
          </a:bodyPr>
          <a:lstStyle/>
          <a:p>
            <a:pPr marL="914400" indent="-914400" algn="just">
              <a:buFont typeface="+mj-lt"/>
              <a:buAutoNum type="alphaLcPeriod"/>
            </a:pPr>
            <a:r>
              <a:rPr lang="en-US" sz="5500" dirty="0" err="1"/>
              <a:t>sa</a:t>
            </a:r>
            <a:r>
              <a:rPr lang="en-US" sz="5500" dirty="0"/>
              <a:t> </a:t>
            </a:r>
            <a:r>
              <a:rPr lang="en-US" sz="5500" dirty="0" err="1"/>
              <a:t>utilizeze</a:t>
            </a:r>
            <a:r>
              <a:rPr lang="en-US" sz="5500" dirty="0"/>
              <a:t> </a:t>
            </a:r>
            <a:r>
              <a:rPr lang="en-US" sz="5500" dirty="0" err="1"/>
              <a:t>corect</a:t>
            </a:r>
            <a:r>
              <a:rPr lang="en-US" sz="5500" dirty="0"/>
              <a:t> </a:t>
            </a:r>
            <a:r>
              <a:rPr lang="en-US" sz="5500" dirty="0" err="1"/>
              <a:t>masinile</a:t>
            </a:r>
            <a:r>
              <a:rPr lang="en-US" sz="5500" dirty="0"/>
              <a:t>, </a:t>
            </a:r>
            <a:r>
              <a:rPr lang="en-US" sz="5500" dirty="0" err="1"/>
              <a:t>aparatura</a:t>
            </a:r>
            <a:r>
              <a:rPr lang="en-US" sz="5500" dirty="0"/>
              <a:t>, </a:t>
            </a:r>
            <a:r>
              <a:rPr lang="en-US" sz="5500" dirty="0" err="1"/>
              <a:t>uneltele</a:t>
            </a:r>
            <a:r>
              <a:rPr lang="en-US" sz="5500" dirty="0"/>
              <a:t>, </a:t>
            </a:r>
            <a:r>
              <a:rPr lang="en-US" sz="5500" dirty="0" err="1"/>
              <a:t>substantele</a:t>
            </a:r>
            <a:r>
              <a:rPr lang="en-US" sz="5500" dirty="0"/>
              <a:t> </a:t>
            </a:r>
            <a:r>
              <a:rPr lang="en-US" sz="5500" dirty="0" err="1"/>
              <a:t>periculoase</a:t>
            </a:r>
            <a:r>
              <a:rPr lang="en-US" sz="5500" dirty="0"/>
              <a:t>, </a:t>
            </a:r>
            <a:r>
              <a:rPr lang="en-US" sz="5500" dirty="0" err="1"/>
              <a:t>echipamentele</a:t>
            </a:r>
            <a:r>
              <a:rPr lang="en-US" sz="5500" dirty="0"/>
              <a:t> de transport si </a:t>
            </a:r>
            <a:r>
              <a:rPr lang="en-US" sz="5500" dirty="0" err="1"/>
              <a:t>alte</a:t>
            </a:r>
            <a:r>
              <a:rPr lang="en-US" sz="5500" dirty="0"/>
              <a:t> </a:t>
            </a:r>
            <a:r>
              <a:rPr lang="en-US" sz="5500" dirty="0" err="1"/>
              <a:t>mijloace</a:t>
            </a:r>
            <a:r>
              <a:rPr lang="en-US" sz="5500" dirty="0"/>
              <a:t> de </a:t>
            </a:r>
            <a:r>
              <a:rPr lang="en-US" sz="5500" dirty="0" err="1"/>
              <a:t>productie</a:t>
            </a:r>
            <a:r>
              <a:rPr lang="en-US" sz="5500" dirty="0"/>
              <a:t>;</a:t>
            </a:r>
          </a:p>
          <a:p>
            <a:pPr marL="914400" indent="-914400" algn="just">
              <a:buFont typeface="+mj-lt"/>
              <a:buAutoNum type="alphaLcPeriod"/>
            </a:pPr>
            <a:r>
              <a:rPr lang="en-US" sz="5500" dirty="0" err="1"/>
              <a:t>sa</a:t>
            </a:r>
            <a:r>
              <a:rPr lang="en-US" sz="5500" dirty="0"/>
              <a:t> </a:t>
            </a:r>
            <a:r>
              <a:rPr lang="en-US" sz="5500" dirty="0" err="1"/>
              <a:t>utilizeze</a:t>
            </a:r>
            <a:r>
              <a:rPr lang="en-US" sz="5500" dirty="0"/>
              <a:t> </a:t>
            </a:r>
            <a:r>
              <a:rPr lang="en-US" sz="5500" dirty="0" err="1"/>
              <a:t>corect</a:t>
            </a:r>
            <a:r>
              <a:rPr lang="en-US" sz="5500" dirty="0"/>
              <a:t> </a:t>
            </a:r>
            <a:r>
              <a:rPr lang="en-US" sz="5500" dirty="0" err="1"/>
              <a:t>echipamentul</a:t>
            </a:r>
            <a:r>
              <a:rPr lang="en-US" sz="5500" dirty="0"/>
              <a:t> individual de </a:t>
            </a:r>
            <a:r>
              <a:rPr lang="en-US" sz="5500" dirty="0" err="1"/>
              <a:t>protectie</a:t>
            </a:r>
            <a:r>
              <a:rPr lang="en-US" sz="5500" dirty="0"/>
              <a:t> </a:t>
            </a:r>
            <a:r>
              <a:rPr lang="en-US" sz="5500" dirty="0" err="1"/>
              <a:t>acordat</a:t>
            </a:r>
            <a:r>
              <a:rPr lang="en-US" sz="5500" dirty="0"/>
              <a:t> </a:t>
            </a:r>
            <a:r>
              <a:rPr lang="en-US" sz="5500" dirty="0" err="1"/>
              <a:t>si</a:t>
            </a:r>
            <a:r>
              <a:rPr lang="en-US" sz="5500" dirty="0"/>
              <a:t>, </a:t>
            </a:r>
            <a:r>
              <a:rPr lang="en-US" sz="5500" dirty="0" err="1"/>
              <a:t>dupa</a:t>
            </a:r>
            <a:r>
              <a:rPr lang="en-US" sz="5500" dirty="0"/>
              <a:t> </a:t>
            </a:r>
            <a:r>
              <a:rPr lang="en-US" sz="5500" dirty="0" err="1"/>
              <a:t>utilizare</a:t>
            </a:r>
            <a:r>
              <a:rPr lang="en-US" sz="5500" dirty="0"/>
              <a:t>, </a:t>
            </a:r>
            <a:r>
              <a:rPr lang="en-US" sz="5500" dirty="0" err="1"/>
              <a:t>sa</a:t>
            </a:r>
            <a:r>
              <a:rPr lang="en-US" sz="5500" dirty="0"/>
              <a:t> </a:t>
            </a:r>
            <a:r>
              <a:rPr lang="en-US" sz="5500" dirty="0" err="1"/>
              <a:t>il</a:t>
            </a:r>
            <a:r>
              <a:rPr lang="en-US" sz="5500" dirty="0"/>
              <a:t> </a:t>
            </a:r>
            <a:r>
              <a:rPr lang="en-US" sz="5500" dirty="0" err="1"/>
              <a:t>inapoieze</a:t>
            </a:r>
            <a:r>
              <a:rPr lang="en-US" sz="5500" dirty="0"/>
              <a:t> </a:t>
            </a:r>
            <a:r>
              <a:rPr lang="en-US" sz="5500" dirty="0" err="1"/>
              <a:t>sau</a:t>
            </a:r>
            <a:r>
              <a:rPr lang="en-US" sz="5500" dirty="0"/>
              <a:t> </a:t>
            </a:r>
            <a:r>
              <a:rPr lang="en-US" sz="5500" dirty="0" err="1"/>
              <a:t>sa</a:t>
            </a:r>
            <a:r>
              <a:rPr lang="en-US" sz="5500" dirty="0"/>
              <a:t>-l </a:t>
            </a:r>
            <a:r>
              <a:rPr lang="en-US" sz="5500" dirty="0" err="1"/>
              <a:t>puna</a:t>
            </a:r>
            <a:r>
              <a:rPr lang="en-US" sz="5500" dirty="0"/>
              <a:t> la </a:t>
            </a:r>
            <a:r>
              <a:rPr lang="en-US" sz="5500" dirty="0" err="1"/>
              <a:t>locul</a:t>
            </a:r>
            <a:r>
              <a:rPr lang="en-US" sz="5500" dirty="0"/>
              <a:t> </a:t>
            </a:r>
            <a:r>
              <a:rPr lang="en-US" sz="5500" dirty="0" err="1"/>
              <a:t>destinat</a:t>
            </a:r>
            <a:r>
              <a:rPr lang="en-US" sz="5500" dirty="0"/>
              <a:t> </a:t>
            </a:r>
            <a:r>
              <a:rPr lang="en-US" sz="5500" dirty="0" err="1"/>
              <a:t>pentru</a:t>
            </a:r>
            <a:r>
              <a:rPr lang="en-US" sz="5500" dirty="0"/>
              <a:t> </a:t>
            </a:r>
            <a:r>
              <a:rPr lang="en-US" sz="5500" dirty="0" err="1"/>
              <a:t>pastrare</a:t>
            </a:r>
            <a:r>
              <a:rPr lang="en-US" sz="5500" dirty="0"/>
              <a:t>;</a:t>
            </a:r>
          </a:p>
          <a:p>
            <a:pPr marL="914400" indent="-914400" algn="just">
              <a:buFont typeface="+mj-lt"/>
              <a:buAutoNum type="alphaLcPeriod"/>
            </a:pPr>
            <a:r>
              <a:rPr lang="en-US" sz="5500" dirty="0" err="1"/>
              <a:t>sa</a:t>
            </a:r>
            <a:r>
              <a:rPr lang="en-US" sz="5500" dirty="0"/>
              <a:t> nu </a:t>
            </a:r>
            <a:r>
              <a:rPr lang="en-US" sz="5500" dirty="0" err="1"/>
              <a:t>procedeze</a:t>
            </a:r>
            <a:r>
              <a:rPr lang="en-US" sz="5500" dirty="0"/>
              <a:t> la </a:t>
            </a:r>
            <a:r>
              <a:rPr lang="en-US" sz="5500" dirty="0" err="1"/>
              <a:t>scoaterea</a:t>
            </a:r>
            <a:r>
              <a:rPr lang="en-US" sz="5500" dirty="0"/>
              <a:t> din </a:t>
            </a:r>
            <a:r>
              <a:rPr lang="en-US" sz="5500" dirty="0" err="1"/>
              <a:t>functiune</a:t>
            </a:r>
            <a:r>
              <a:rPr lang="en-US" sz="5500" dirty="0"/>
              <a:t>, la </a:t>
            </a:r>
            <a:r>
              <a:rPr lang="en-US" sz="5500" dirty="0" err="1"/>
              <a:t>modificarea</a:t>
            </a:r>
            <a:r>
              <a:rPr lang="en-US" sz="5500" dirty="0"/>
              <a:t>, </a:t>
            </a:r>
            <a:r>
              <a:rPr lang="en-US" sz="5500" dirty="0" err="1"/>
              <a:t>schimbarea</a:t>
            </a:r>
            <a:r>
              <a:rPr lang="en-US" sz="5500" dirty="0"/>
              <a:t> </a:t>
            </a:r>
            <a:r>
              <a:rPr lang="en-US" sz="5500" dirty="0" err="1"/>
              <a:t>sau</a:t>
            </a:r>
            <a:r>
              <a:rPr lang="en-US" sz="5500" dirty="0"/>
              <a:t> </a:t>
            </a:r>
            <a:r>
              <a:rPr lang="en-US" sz="5500" dirty="0" err="1"/>
              <a:t>inlaturarea</a:t>
            </a:r>
            <a:r>
              <a:rPr lang="en-US" sz="5500" dirty="0"/>
              <a:t> </a:t>
            </a:r>
            <a:r>
              <a:rPr lang="en-US" sz="5500" dirty="0" err="1"/>
              <a:t>arbitrara</a:t>
            </a:r>
            <a:r>
              <a:rPr lang="en-US" sz="5500" dirty="0"/>
              <a:t> a </a:t>
            </a:r>
            <a:r>
              <a:rPr lang="en-US" sz="5500" dirty="0" err="1"/>
              <a:t>dispozitivelor</a:t>
            </a:r>
            <a:r>
              <a:rPr lang="en-US" sz="5500" dirty="0"/>
              <a:t> de </a:t>
            </a:r>
            <a:r>
              <a:rPr lang="en-US" sz="5500" dirty="0" err="1"/>
              <a:t>securitate</a:t>
            </a:r>
            <a:r>
              <a:rPr lang="en-US" sz="5500" dirty="0"/>
              <a:t> </a:t>
            </a:r>
            <a:r>
              <a:rPr lang="en-US" sz="5500" dirty="0" err="1"/>
              <a:t>proprii</a:t>
            </a:r>
            <a:r>
              <a:rPr lang="en-US" sz="5500" dirty="0"/>
              <a:t>, in special ale </a:t>
            </a:r>
            <a:r>
              <a:rPr lang="en-US" sz="5500" dirty="0" err="1"/>
              <a:t>masinilor</a:t>
            </a:r>
            <a:r>
              <a:rPr lang="en-US" sz="5500" dirty="0"/>
              <a:t>, </a:t>
            </a:r>
            <a:r>
              <a:rPr lang="en-US" sz="5500" dirty="0" err="1"/>
              <a:t>aparaturii</a:t>
            </a:r>
            <a:r>
              <a:rPr lang="en-US" sz="5500" dirty="0"/>
              <a:t>, </a:t>
            </a:r>
            <a:r>
              <a:rPr lang="en-US" sz="5500" dirty="0" err="1"/>
              <a:t>uneltelor</a:t>
            </a:r>
            <a:r>
              <a:rPr lang="en-US" sz="5500" dirty="0"/>
              <a:t>, </a:t>
            </a:r>
            <a:r>
              <a:rPr lang="en-US" sz="5500" dirty="0" err="1"/>
              <a:t>instalatiilor</a:t>
            </a:r>
            <a:r>
              <a:rPr lang="en-US" sz="5500" dirty="0"/>
              <a:t> </a:t>
            </a:r>
            <a:r>
              <a:rPr lang="en-US" sz="5500" dirty="0" err="1"/>
              <a:t>tehnice</a:t>
            </a:r>
            <a:r>
              <a:rPr lang="en-US" sz="5500" dirty="0"/>
              <a:t> </a:t>
            </a:r>
            <a:r>
              <a:rPr lang="en-US" sz="5500" dirty="0" err="1"/>
              <a:t>si</a:t>
            </a:r>
            <a:r>
              <a:rPr lang="en-US" sz="5500" dirty="0"/>
              <a:t> </a:t>
            </a:r>
            <a:r>
              <a:rPr lang="en-US" sz="5500" dirty="0" err="1"/>
              <a:t>cladirilor</a:t>
            </a:r>
            <a:r>
              <a:rPr lang="en-US" sz="5500" dirty="0"/>
              <a:t> </a:t>
            </a:r>
            <a:r>
              <a:rPr lang="en-US" sz="5500" dirty="0" err="1"/>
              <a:t>si</a:t>
            </a:r>
            <a:r>
              <a:rPr lang="en-US" sz="5500" dirty="0"/>
              <a:t> </a:t>
            </a:r>
            <a:r>
              <a:rPr lang="en-US" sz="5500" dirty="0" err="1"/>
              <a:t>sa</a:t>
            </a:r>
            <a:r>
              <a:rPr lang="en-US" sz="5500" dirty="0"/>
              <a:t> </a:t>
            </a:r>
            <a:r>
              <a:rPr lang="en-US" sz="5500" dirty="0" err="1"/>
              <a:t>utilizeze</a:t>
            </a:r>
            <a:r>
              <a:rPr lang="en-US" sz="5500" dirty="0"/>
              <a:t> </a:t>
            </a:r>
            <a:r>
              <a:rPr lang="en-US" sz="5500" dirty="0" err="1"/>
              <a:t>corect</a:t>
            </a:r>
            <a:r>
              <a:rPr lang="en-US" sz="5500" dirty="0"/>
              <a:t> </a:t>
            </a:r>
            <a:r>
              <a:rPr lang="en-US" sz="5500" dirty="0" err="1"/>
              <a:t>aceste</a:t>
            </a:r>
            <a:r>
              <a:rPr lang="en-US" sz="5500" dirty="0"/>
              <a:t> </a:t>
            </a:r>
            <a:r>
              <a:rPr lang="en-US" sz="5500" dirty="0" err="1"/>
              <a:t>dispozitive</a:t>
            </a:r>
            <a:r>
              <a:rPr lang="en-US" sz="5500" dirty="0"/>
              <a:t>;</a:t>
            </a:r>
          </a:p>
          <a:p>
            <a:pPr marL="914400" indent="-914400" algn="just">
              <a:buFont typeface="+mj-lt"/>
              <a:buAutoNum type="alphaLcPeriod"/>
            </a:pPr>
            <a:r>
              <a:rPr lang="en-US" sz="5500" dirty="0" err="1"/>
              <a:t>sa</a:t>
            </a:r>
            <a:r>
              <a:rPr lang="en-US" sz="5500" dirty="0"/>
              <a:t> </a:t>
            </a:r>
            <a:r>
              <a:rPr lang="en-US" sz="5500" dirty="0" err="1"/>
              <a:t>comunice</a:t>
            </a:r>
            <a:r>
              <a:rPr lang="en-US" sz="5500" dirty="0"/>
              <a:t> </a:t>
            </a:r>
            <a:r>
              <a:rPr lang="en-US" sz="5500" dirty="0" err="1"/>
              <a:t>imediat</a:t>
            </a:r>
            <a:r>
              <a:rPr lang="en-US" sz="5500" dirty="0"/>
              <a:t> </a:t>
            </a:r>
            <a:r>
              <a:rPr lang="en-US" sz="5500" dirty="0" err="1"/>
              <a:t>angajatorului</a:t>
            </a:r>
            <a:r>
              <a:rPr lang="en-US" sz="5500" dirty="0"/>
              <a:t> </a:t>
            </a:r>
            <a:r>
              <a:rPr lang="en-US" sz="5500" dirty="0" err="1"/>
              <a:t>si</a:t>
            </a:r>
            <a:r>
              <a:rPr lang="en-US" sz="5500" dirty="0"/>
              <a:t>/</a:t>
            </a:r>
            <a:r>
              <a:rPr lang="en-US" sz="5500" dirty="0" err="1"/>
              <a:t>sau</a:t>
            </a:r>
            <a:r>
              <a:rPr lang="en-US" sz="5500" dirty="0"/>
              <a:t> </a:t>
            </a:r>
            <a:r>
              <a:rPr lang="en-US" sz="5500" dirty="0" err="1"/>
              <a:t>lucratorilor</a:t>
            </a:r>
            <a:r>
              <a:rPr lang="en-US" sz="5500" dirty="0"/>
              <a:t> </a:t>
            </a:r>
            <a:r>
              <a:rPr lang="en-US" sz="5500" dirty="0" err="1"/>
              <a:t>desemnati</a:t>
            </a:r>
            <a:r>
              <a:rPr lang="en-US" sz="5500" dirty="0"/>
              <a:t> </a:t>
            </a:r>
            <a:r>
              <a:rPr lang="en-US" sz="5500" dirty="0" err="1"/>
              <a:t>orice</a:t>
            </a:r>
            <a:r>
              <a:rPr lang="en-US" sz="5500" dirty="0"/>
              <a:t> </a:t>
            </a:r>
            <a:r>
              <a:rPr lang="en-US" sz="5500" dirty="0" err="1"/>
              <a:t>situatie</a:t>
            </a:r>
            <a:r>
              <a:rPr lang="en-US" sz="5500" dirty="0"/>
              <a:t> de </a:t>
            </a:r>
            <a:r>
              <a:rPr lang="en-US" sz="5500" dirty="0" err="1"/>
              <a:t>munca</a:t>
            </a:r>
            <a:r>
              <a:rPr lang="en-US" sz="5500" dirty="0"/>
              <a:t> </a:t>
            </a:r>
            <a:r>
              <a:rPr lang="en-US" sz="5500" dirty="0" err="1"/>
              <a:t>despre</a:t>
            </a:r>
            <a:r>
              <a:rPr lang="en-US" sz="5500" dirty="0"/>
              <a:t> care au motive </a:t>
            </a:r>
            <a:r>
              <a:rPr lang="en-US" sz="5500" dirty="0" err="1"/>
              <a:t>intemeiate</a:t>
            </a:r>
            <a:r>
              <a:rPr lang="en-US" sz="5500" dirty="0"/>
              <a:t> </a:t>
            </a:r>
            <a:r>
              <a:rPr lang="en-US" sz="5500" dirty="0" err="1"/>
              <a:t>sa</a:t>
            </a:r>
            <a:r>
              <a:rPr lang="en-US" sz="5500" dirty="0"/>
              <a:t> o </a:t>
            </a:r>
            <a:r>
              <a:rPr lang="en-US" sz="5500" dirty="0" err="1"/>
              <a:t>considere</a:t>
            </a:r>
            <a:r>
              <a:rPr lang="en-US" sz="5500" dirty="0"/>
              <a:t> un </a:t>
            </a:r>
            <a:r>
              <a:rPr lang="en-US" sz="5500" dirty="0" err="1"/>
              <a:t>pericol</a:t>
            </a:r>
            <a:r>
              <a:rPr lang="en-US" sz="5500" dirty="0"/>
              <a:t> </a:t>
            </a:r>
            <a:r>
              <a:rPr lang="en-US" sz="5500" dirty="0" err="1"/>
              <a:t>pentru</a:t>
            </a:r>
            <a:r>
              <a:rPr lang="en-US" sz="5500" dirty="0"/>
              <a:t> </a:t>
            </a:r>
            <a:r>
              <a:rPr lang="en-US" sz="5500" dirty="0" err="1"/>
              <a:t>securitatea</a:t>
            </a:r>
            <a:r>
              <a:rPr lang="en-US" sz="5500" dirty="0"/>
              <a:t> </a:t>
            </a:r>
            <a:r>
              <a:rPr lang="en-US" sz="5500" dirty="0" err="1"/>
              <a:t>si</a:t>
            </a:r>
            <a:r>
              <a:rPr lang="en-US" sz="5500" dirty="0"/>
              <a:t> </a:t>
            </a:r>
            <a:r>
              <a:rPr lang="en-US" sz="5500" dirty="0" err="1"/>
              <a:t>sanatatea</a:t>
            </a:r>
            <a:r>
              <a:rPr lang="en-US" sz="5500" dirty="0"/>
              <a:t> </a:t>
            </a:r>
            <a:r>
              <a:rPr lang="en-US" sz="5500" dirty="0" err="1"/>
              <a:t>lucratorilor</a:t>
            </a:r>
            <a:r>
              <a:rPr lang="en-US" sz="5500" dirty="0"/>
              <a:t>, </a:t>
            </a:r>
            <a:r>
              <a:rPr lang="en-US" sz="5500" dirty="0" err="1"/>
              <a:t>precum</a:t>
            </a:r>
            <a:r>
              <a:rPr lang="en-US" sz="5500" dirty="0"/>
              <a:t> </a:t>
            </a:r>
            <a:r>
              <a:rPr lang="en-US" sz="5500" dirty="0" err="1"/>
              <a:t>si</a:t>
            </a:r>
            <a:r>
              <a:rPr lang="en-US" sz="5500" dirty="0"/>
              <a:t> </a:t>
            </a:r>
            <a:r>
              <a:rPr lang="en-US" sz="5500" dirty="0" err="1"/>
              <a:t>orice</a:t>
            </a:r>
            <a:r>
              <a:rPr lang="en-US" sz="5500" dirty="0"/>
              <a:t> deficient a </a:t>
            </a:r>
            <a:r>
              <a:rPr lang="en-US" sz="5500" dirty="0" err="1"/>
              <a:t>sistemelor</a:t>
            </a:r>
            <a:r>
              <a:rPr lang="en-US" sz="5500" dirty="0"/>
              <a:t> de </a:t>
            </a:r>
            <a:r>
              <a:rPr lang="en-US" sz="5500" dirty="0" err="1"/>
              <a:t>protectie</a:t>
            </a:r>
            <a:r>
              <a:rPr lang="en-US" sz="5500" dirty="0"/>
              <a:t>;</a:t>
            </a:r>
          </a:p>
          <a:p>
            <a:pPr marL="914400" indent="-914400" algn="just">
              <a:buFont typeface="+mj-lt"/>
              <a:buAutoNum type="alphaLcPeriod"/>
            </a:pPr>
            <a:r>
              <a:rPr lang="en-US" sz="5500" dirty="0" err="1"/>
              <a:t>sa</a:t>
            </a:r>
            <a:r>
              <a:rPr lang="en-US" sz="5500" dirty="0"/>
              <a:t> </a:t>
            </a:r>
            <a:r>
              <a:rPr lang="en-US" sz="5500" dirty="0" err="1"/>
              <a:t>aduca</a:t>
            </a:r>
            <a:r>
              <a:rPr lang="en-US" sz="5500" dirty="0"/>
              <a:t> la </a:t>
            </a:r>
            <a:r>
              <a:rPr lang="en-US" sz="5500" dirty="0" err="1"/>
              <a:t>cunostinta</a:t>
            </a:r>
            <a:r>
              <a:rPr lang="en-US" sz="5500" dirty="0"/>
              <a:t> </a:t>
            </a:r>
            <a:r>
              <a:rPr lang="en-US" sz="5500" dirty="0" err="1"/>
              <a:t>conducatorului</a:t>
            </a:r>
            <a:r>
              <a:rPr lang="en-US" sz="5500" dirty="0"/>
              <a:t> de </a:t>
            </a:r>
            <a:r>
              <a:rPr lang="en-US" sz="5500" dirty="0" err="1"/>
              <a:t>munca</a:t>
            </a:r>
            <a:r>
              <a:rPr lang="en-US" sz="5500" dirty="0"/>
              <a:t> </a:t>
            </a:r>
            <a:r>
              <a:rPr lang="en-US" sz="5500" dirty="0" err="1"/>
              <a:t>si</a:t>
            </a:r>
            <a:r>
              <a:rPr lang="en-US" sz="5500" dirty="0"/>
              <a:t>/</a:t>
            </a:r>
            <a:r>
              <a:rPr lang="en-US" sz="5500" dirty="0" err="1"/>
              <a:t>sau</a:t>
            </a:r>
            <a:r>
              <a:rPr lang="en-US" sz="5500" dirty="0"/>
              <a:t> </a:t>
            </a:r>
            <a:r>
              <a:rPr lang="en-US" sz="5500" dirty="0" err="1"/>
              <a:t>angajatorului</a:t>
            </a:r>
            <a:r>
              <a:rPr lang="en-US" sz="5500" dirty="0"/>
              <a:t> </a:t>
            </a:r>
            <a:r>
              <a:rPr lang="en-US" sz="5500" dirty="0" err="1"/>
              <a:t>accidentele</a:t>
            </a:r>
            <a:r>
              <a:rPr lang="en-US" sz="5500" dirty="0"/>
              <a:t> </a:t>
            </a:r>
            <a:r>
              <a:rPr lang="en-US" sz="5500" dirty="0" err="1"/>
              <a:t>suferite</a:t>
            </a:r>
            <a:r>
              <a:rPr lang="en-US" sz="5500" dirty="0"/>
              <a:t> de </a:t>
            </a:r>
            <a:r>
              <a:rPr lang="en-US" sz="5500" dirty="0" err="1"/>
              <a:t>propria</a:t>
            </a:r>
            <a:r>
              <a:rPr lang="en-US" sz="5500" dirty="0"/>
              <a:t> </a:t>
            </a:r>
            <a:r>
              <a:rPr lang="en-US" sz="5500" dirty="0" err="1"/>
              <a:t>persoana</a:t>
            </a:r>
            <a:r>
              <a:rPr lang="en-US" sz="5500" dirty="0"/>
              <a:t>;</a:t>
            </a:r>
          </a:p>
          <a:p>
            <a:pPr marL="914400" indent="-914400" algn="just">
              <a:buFont typeface="+mj-lt"/>
              <a:buAutoNum type="alphaLcPeriod"/>
            </a:pPr>
            <a:r>
              <a:rPr lang="en-US" sz="5500" dirty="0" err="1"/>
              <a:t>sa</a:t>
            </a:r>
            <a:r>
              <a:rPr lang="en-US" sz="5500" dirty="0"/>
              <a:t> </a:t>
            </a:r>
            <a:r>
              <a:rPr lang="en-US" sz="5500" dirty="0" err="1"/>
              <a:t>isi</a:t>
            </a:r>
            <a:r>
              <a:rPr lang="en-US" sz="5500" dirty="0"/>
              <a:t> </a:t>
            </a:r>
            <a:r>
              <a:rPr lang="en-US" sz="5500" dirty="0" err="1"/>
              <a:t>insuseasca</a:t>
            </a:r>
            <a:r>
              <a:rPr lang="en-US" sz="5500" dirty="0"/>
              <a:t> sis a </a:t>
            </a:r>
            <a:r>
              <a:rPr lang="en-US" sz="5500" dirty="0" err="1"/>
              <a:t>respecte</a:t>
            </a:r>
            <a:r>
              <a:rPr lang="en-US" sz="5500" dirty="0"/>
              <a:t> </a:t>
            </a:r>
            <a:r>
              <a:rPr lang="en-US" sz="5500" dirty="0" err="1"/>
              <a:t>prevederile</a:t>
            </a:r>
            <a:r>
              <a:rPr lang="en-US" sz="5500" dirty="0"/>
              <a:t> </a:t>
            </a:r>
            <a:r>
              <a:rPr lang="en-US" sz="5500" dirty="0" err="1"/>
              <a:t>legislatiei</a:t>
            </a:r>
            <a:r>
              <a:rPr lang="en-US" sz="5500" dirty="0"/>
              <a:t> din </a:t>
            </a:r>
            <a:r>
              <a:rPr lang="en-US" sz="5500" dirty="0" err="1"/>
              <a:t>domeniul</a:t>
            </a:r>
            <a:r>
              <a:rPr lang="en-US" sz="5500" dirty="0"/>
              <a:t> </a:t>
            </a:r>
            <a:r>
              <a:rPr lang="en-US" sz="5500" dirty="0" err="1"/>
              <a:t>secuirtatii</a:t>
            </a:r>
            <a:r>
              <a:rPr lang="en-US" sz="5500" dirty="0"/>
              <a:t> </a:t>
            </a:r>
            <a:r>
              <a:rPr lang="en-US" sz="5500" dirty="0" err="1"/>
              <a:t>si</a:t>
            </a:r>
            <a:r>
              <a:rPr lang="en-US" sz="5500" dirty="0"/>
              <a:t> </a:t>
            </a:r>
            <a:r>
              <a:rPr lang="en-US" sz="5500" dirty="0" err="1"/>
              <a:t>sanatatii</a:t>
            </a:r>
            <a:r>
              <a:rPr lang="en-US" sz="5500" dirty="0"/>
              <a:t> in </a:t>
            </a:r>
            <a:r>
              <a:rPr lang="en-US" sz="5500" dirty="0" err="1"/>
              <a:t>munca</a:t>
            </a:r>
            <a:r>
              <a:rPr lang="en-US" sz="5500" dirty="0"/>
              <a:t> </a:t>
            </a:r>
            <a:r>
              <a:rPr lang="en-US" sz="5500" dirty="0" err="1"/>
              <a:t>si</a:t>
            </a:r>
            <a:r>
              <a:rPr lang="en-US" sz="5500" dirty="0"/>
              <a:t> </a:t>
            </a:r>
            <a:r>
              <a:rPr lang="en-US" sz="5500" dirty="0" err="1"/>
              <a:t>masurile</a:t>
            </a:r>
            <a:r>
              <a:rPr lang="en-US" sz="5500" dirty="0"/>
              <a:t> de </a:t>
            </a:r>
            <a:r>
              <a:rPr lang="en-US" sz="5500" dirty="0" err="1"/>
              <a:t>aplicare</a:t>
            </a:r>
            <a:r>
              <a:rPr lang="en-US" sz="5500" dirty="0"/>
              <a:t> a </a:t>
            </a:r>
            <a:r>
              <a:rPr lang="en-US" sz="5500" dirty="0" err="1"/>
              <a:t>acaestora</a:t>
            </a:r>
            <a:r>
              <a:rPr lang="en-US" sz="5500" dirty="0"/>
              <a:t>;</a:t>
            </a:r>
          </a:p>
          <a:p>
            <a:pPr marL="914400" indent="-914400" algn="just">
              <a:buFont typeface="+mj-lt"/>
              <a:buAutoNum type="alphaLcPeriod"/>
            </a:pPr>
            <a:r>
              <a:rPr lang="en-US" sz="5500" dirty="0" err="1"/>
              <a:t>sa</a:t>
            </a:r>
            <a:r>
              <a:rPr lang="en-US" sz="5500" dirty="0"/>
              <a:t> </a:t>
            </a:r>
            <a:r>
              <a:rPr lang="en-US" sz="5500" dirty="0" err="1"/>
              <a:t>dea</a:t>
            </a:r>
            <a:r>
              <a:rPr lang="en-US" sz="5500" dirty="0"/>
              <a:t> </a:t>
            </a:r>
            <a:r>
              <a:rPr lang="en-US" sz="5500" dirty="0" err="1"/>
              <a:t>relatiile</a:t>
            </a:r>
            <a:r>
              <a:rPr lang="en-US" sz="5500" dirty="0"/>
              <a:t> </a:t>
            </a:r>
            <a:r>
              <a:rPr lang="en-US" sz="5500" dirty="0" err="1"/>
              <a:t>solicitate</a:t>
            </a:r>
            <a:r>
              <a:rPr lang="en-US" sz="5500" dirty="0"/>
              <a:t> de </a:t>
            </a:r>
            <a:r>
              <a:rPr lang="en-US" sz="5500" dirty="0" err="1"/>
              <a:t>catre</a:t>
            </a:r>
            <a:r>
              <a:rPr lang="en-US" sz="5500" dirty="0"/>
              <a:t> </a:t>
            </a:r>
            <a:r>
              <a:rPr lang="en-US" sz="5500" dirty="0" err="1"/>
              <a:t>inspectorii</a:t>
            </a:r>
            <a:r>
              <a:rPr lang="en-US" sz="5500" dirty="0"/>
              <a:t> de </a:t>
            </a:r>
            <a:r>
              <a:rPr lang="en-US" sz="5500" dirty="0" err="1"/>
              <a:t>munca</a:t>
            </a:r>
            <a:r>
              <a:rPr lang="en-US" sz="5500" dirty="0"/>
              <a:t> </a:t>
            </a:r>
            <a:r>
              <a:rPr lang="en-US" sz="5500" dirty="0" err="1"/>
              <a:t>si</a:t>
            </a:r>
            <a:r>
              <a:rPr lang="en-US" sz="5500" dirty="0"/>
              <a:t> </a:t>
            </a:r>
            <a:r>
              <a:rPr lang="en-US" sz="5500" dirty="0" err="1"/>
              <a:t>inspectorii</a:t>
            </a:r>
            <a:r>
              <a:rPr lang="en-US" sz="5500" dirty="0"/>
              <a:t> </a:t>
            </a:r>
            <a:r>
              <a:rPr lang="en-US" sz="5500" dirty="0" err="1"/>
              <a:t>sanitari</a:t>
            </a:r>
            <a:r>
              <a:rPr lang="en-US" sz="5500" dirty="0"/>
              <a:t>.</a:t>
            </a:r>
          </a:p>
          <a:p>
            <a:endParaRPr lang="en-US" dirty="0"/>
          </a:p>
        </p:txBody>
      </p:sp>
    </p:spTree>
    <p:extLst>
      <p:ext uri="{BB962C8B-B14F-4D97-AF65-F5344CB8AC3E}">
        <p14:creationId xmlns:p14="http://schemas.microsoft.com/office/powerpoint/2010/main" val="251064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i="1" dirty="0"/>
              <a:t>COMERCIALIZAREA M</a:t>
            </a:r>
            <a:r>
              <a:rPr lang="ro-RO" sz="3600" b="1" i="1" dirty="0"/>
              <a:t>Ă</a:t>
            </a:r>
            <a:r>
              <a:rPr lang="en-US" sz="3600" b="1" i="1" dirty="0"/>
              <a:t>RFURILOR</a:t>
            </a:r>
            <a:br>
              <a:rPr lang="en-US" sz="3600" b="1" i="1" dirty="0"/>
            </a:br>
            <a:r>
              <a:rPr lang="en-US" sz="3600" b="1" i="1" dirty="0"/>
              <a:t>V</a:t>
            </a:r>
            <a:r>
              <a:rPr lang="ro-RO" sz="3600" b="1" i="1" dirty="0"/>
              <a:t>â</a:t>
            </a:r>
            <a:r>
              <a:rPr lang="en-US" sz="3600" b="1" i="1" dirty="0" err="1"/>
              <a:t>nzarea</a:t>
            </a:r>
            <a:r>
              <a:rPr lang="en-US" sz="3600" b="1" i="1" dirty="0"/>
              <a:t> cu am</a:t>
            </a:r>
            <a:r>
              <a:rPr lang="ro-RO" sz="3600" b="1" i="1" dirty="0"/>
              <a:t>ă</a:t>
            </a:r>
            <a:r>
              <a:rPr lang="en-US" sz="3600" b="1" i="1" dirty="0" err="1"/>
              <a:t>nuntul</a:t>
            </a:r>
            <a:br>
              <a:rPr lang="en-US" sz="3600" b="1" i="1" dirty="0"/>
            </a:br>
            <a:r>
              <a:rPr lang="en-US" sz="3600" b="1" i="1" dirty="0"/>
              <a:t>V</a:t>
            </a:r>
            <a:r>
              <a:rPr lang="ro-RO" sz="3600" b="1" i="1" dirty="0"/>
              <a:t>â</a:t>
            </a:r>
            <a:r>
              <a:rPr lang="en-US" sz="3600" b="1" i="1" dirty="0" err="1"/>
              <a:t>nzarea</a:t>
            </a:r>
            <a:r>
              <a:rPr lang="en-US" sz="3600" b="1" i="1" dirty="0"/>
              <a:t> </a:t>
            </a:r>
            <a:r>
              <a:rPr lang="en-US" sz="3600" b="1" i="1" dirty="0" err="1"/>
              <a:t>clasic</a:t>
            </a:r>
            <a:r>
              <a:rPr lang="ro-RO" sz="3600" b="1" i="1" dirty="0"/>
              <a:t>ă</a:t>
            </a:r>
            <a:endParaRPr lang="en-US" b="1" i="1" dirty="0"/>
          </a:p>
        </p:txBody>
      </p:sp>
      <p:sp>
        <p:nvSpPr>
          <p:cNvPr id="3" name="Content Placeholder 2"/>
          <p:cNvSpPr>
            <a:spLocks noGrp="1"/>
          </p:cNvSpPr>
          <p:nvPr>
            <p:ph idx="1"/>
          </p:nvPr>
        </p:nvSpPr>
        <p:spPr>
          <a:xfrm>
            <a:off x="677334" y="3046414"/>
            <a:ext cx="8596668" cy="3880773"/>
          </a:xfrm>
        </p:spPr>
        <p:txBody>
          <a:bodyPr/>
          <a:lstStyle/>
          <a:p>
            <a:pPr marL="0" indent="0" algn="just">
              <a:buNone/>
            </a:pPr>
            <a:r>
              <a:rPr lang="ro-RO" dirty="0"/>
              <a:t>I</a:t>
            </a:r>
            <a:r>
              <a:rPr lang="en-US" dirty="0"/>
              <a:t>n </a:t>
            </a:r>
            <a:r>
              <a:rPr lang="en-US" dirty="0" err="1"/>
              <a:t>magazinele</a:t>
            </a:r>
            <a:r>
              <a:rPr lang="en-US" dirty="0"/>
              <a:t> cu </a:t>
            </a:r>
            <a:r>
              <a:rPr lang="en-US" dirty="0" err="1"/>
              <a:t>vanzare</a:t>
            </a:r>
            <a:r>
              <a:rPr lang="en-US" dirty="0"/>
              <a:t> </a:t>
            </a:r>
            <a:r>
              <a:rPr lang="en-US" dirty="0" err="1"/>
              <a:t>clasica</a:t>
            </a:r>
            <a:r>
              <a:rPr lang="en-US" dirty="0"/>
              <a:t> </a:t>
            </a:r>
            <a:r>
              <a:rPr lang="en-US" dirty="0" err="1"/>
              <a:t>marfurile</a:t>
            </a:r>
            <a:r>
              <a:rPr lang="en-US" dirty="0"/>
              <a:t> </a:t>
            </a:r>
            <a:r>
              <a:rPr lang="en-US" dirty="0" err="1"/>
              <a:t>vor</a:t>
            </a:r>
            <a:r>
              <a:rPr lang="en-US" dirty="0"/>
              <a:t> fi </a:t>
            </a:r>
            <a:r>
              <a:rPr lang="en-US" dirty="0" err="1"/>
              <a:t>asezate</a:t>
            </a:r>
            <a:r>
              <a:rPr lang="en-US" dirty="0"/>
              <a:t> </a:t>
            </a:r>
            <a:r>
              <a:rPr lang="en-US" dirty="0" err="1"/>
              <a:t>astfel</a:t>
            </a:r>
            <a:r>
              <a:rPr lang="en-US" dirty="0"/>
              <a:t> :</a:t>
            </a:r>
          </a:p>
          <a:p>
            <a:pPr algn="just">
              <a:buFont typeface="Wingdings" panose="05000000000000000000" pitchFamily="2" charset="2"/>
              <a:buChar char="Ø"/>
            </a:pPr>
            <a:r>
              <a:rPr lang="en-US" dirty="0"/>
              <a:t>la un </a:t>
            </a:r>
            <a:r>
              <a:rPr lang="en-US" dirty="0" err="1"/>
              <a:t>nivel</a:t>
            </a:r>
            <a:r>
              <a:rPr lang="en-US" dirty="0"/>
              <a:t> </a:t>
            </a:r>
            <a:r>
              <a:rPr lang="en-US" dirty="0" err="1"/>
              <a:t>situat</a:t>
            </a:r>
            <a:r>
              <a:rPr lang="en-US" dirty="0"/>
              <a:t> </a:t>
            </a:r>
            <a:r>
              <a:rPr lang="en-US" dirty="0" err="1"/>
              <a:t>intre</a:t>
            </a:r>
            <a:r>
              <a:rPr lang="en-US" dirty="0"/>
              <a:t> 50 </a:t>
            </a:r>
            <a:r>
              <a:rPr lang="en-US" dirty="0" err="1"/>
              <a:t>si</a:t>
            </a:r>
            <a:r>
              <a:rPr lang="en-US" dirty="0"/>
              <a:t> 180 cm </a:t>
            </a:r>
            <a:r>
              <a:rPr lang="en-US" dirty="0" err="1"/>
              <a:t>inaltime</a:t>
            </a:r>
            <a:r>
              <a:rPr lang="en-US" dirty="0"/>
              <a:t> la </a:t>
            </a:r>
            <a:r>
              <a:rPr lang="en-US" dirty="0" err="1"/>
              <a:t>podea</a:t>
            </a:r>
            <a:r>
              <a:rPr lang="en-US" dirty="0"/>
              <a:t>, </a:t>
            </a:r>
            <a:r>
              <a:rPr lang="en-US" dirty="0" err="1"/>
              <a:t>pe</a:t>
            </a:r>
            <a:r>
              <a:rPr lang="en-US" dirty="0"/>
              <a:t> o </a:t>
            </a:r>
            <a:r>
              <a:rPr lang="en-US" dirty="0" err="1"/>
              <a:t>lungime</a:t>
            </a:r>
            <a:r>
              <a:rPr lang="en-US" dirty="0"/>
              <a:t> de 150-165 cm;</a:t>
            </a:r>
          </a:p>
          <a:p>
            <a:pPr algn="just">
              <a:buFont typeface="Wingdings" panose="05000000000000000000" pitchFamily="2" charset="2"/>
              <a:buChar char="Ø"/>
            </a:pPr>
            <a:r>
              <a:rPr lang="en-US" dirty="0"/>
              <a:t>sub 50 cm </a:t>
            </a:r>
            <a:r>
              <a:rPr lang="en-US" dirty="0" err="1"/>
              <a:t>inaltime</a:t>
            </a:r>
            <a:r>
              <a:rPr lang="en-US" dirty="0"/>
              <a:t> se </a:t>
            </a:r>
            <a:r>
              <a:rPr lang="en-US" dirty="0" err="1"/>
              <a:t>vor</a:t>
            </a:r>
            <a:r>
              <a:rPr lang="en-US" dirty="0"/>
              <a:t> </a:t>
            </a:r>
            <a:r>
              <a:rPr lang="en-US" dirty="0" err="1"/>
              <a:t>aseza</a:t>
            </a:r>
            <a:r>
              <a:rPr lang="en-US" dirty="0"/>
              <a:t> </a:t>
            </a:r>
            <a:r>
              <a:rPr lang="en-US" dirty="0" err="1"/>
              <a:t>stocurile</a:t>
            </a:r>
            <a:r>
              <a:rPr lang="en-US" dirty="0"/>
              <a:t> de </a:t>
            </a:r>
            <a:r>
              <a:rPr lang="en-US" dirty="0" err="1"/>
              <a:t>rezerva</a:t>
            </a:r>
            <a:r>
              <a:rPr lang="en-US" dirty="0"/>
              <a:t>, </a:t>
            </a:r>
            <a:r>
              <a:rPr lang="en-US" dirty="0" err="1"/>
              <a:t>iar</a:t>
            </a:r>
            <a:r>
              <a:rPr lang="en-US" dirty="0"/>
              <a:t> </a:t>
            </a:r>
            <a:r>
              <a:rPr lang="en-US" dirty="0" err="1"/>
              <a:t>pe</a:t>
            </a:r>
            <a:r>
              <a:rPr lang="en-US" dirty="0"/>
              <a:t> </a:t>
            </a:r>
            <a:r>
              <a:rPr lang="en-US" dirty="0" err="1"/>
              <a:t>partile</a:t>
            </a:r>
            <a:r>
              <a:rPr lang="en-US" dirty="0"/>
              <a:t> </a:t>
            </a:r>
            <a:r>
              <a:rPr lang="en-US" dirty="0" err="1"/>
              <a:t>laterale</a:t>
            </a:r>
            <a:r>
              <a:rPr lang="en-US" dirty="0"/>
              <a:t>, </a:t>
            </a:r>
            <a:r>
              <a:rPr lang="en-US" dirty="0" err="1"/>
              <a:t>marfurile</a:t>
            </a:r>
            <a:r>
              <a:rPr lang="en-US" dirty="0"/>
              <a:t> care se </a:t>
            </a:r>
            <a:r>
              <a:rPr lang="en-US" dirty="0" err="1"/>
              <a:t>manipuleaza</a:t>
            </a:r>
            <a:r>
              <a:rPr lang="en-US" dirty="0"/>
              <a:t> </a:t>
            </a:r>
            <a:r>
              <a:rPr lang="en-US" dirty="0" err="1"/>
              <a:t>mai</a:t>
            </a:r>
            <a:r>
              <a:rPr lang="en-US" dirty="0"/>
              <a:t> </a:t>
            </a:r>
            <a:r>
              <a:rPr lang="en-US" dirty="0" err="1"/>
              <a:t>rar</a:t>
            </a:r>
            <a:r>
              <a:rPr lang="en-US" dirty="0"/>
              <a:t>;</a:t>
            </a:r>
          </a:p>
          <a:p>
            <a:pPr algn="just">
              <a:buFont typeface="Wingdings" panose="05000000000000000000" pitchFamily="2" charset="2"/>
              <a:buChar char="Ø"/>
            </a:pPr>
            <a:r>
              <a:rPr lang="en-US" dirty="0" err="1"/>
              <a:t>cantarele</a:t>
            </a:r>
            <a:r>
              <a:rPr lang="en-US" dirty="0"/>
              <a:t> se </a:t>
            </a:r>
            <a:r>
              <a:rPr lang="en-US" dirty="0" err="1"/>
              <a:t>vor</a:t>
            </a:r>
            <a:r>
              <a:rPr lang="en-US" dirty="0"/>
              <a:t> </a:t>
            </a:r>
            <a:r>
              <a:rPr lang="en-US" dirty="0" err="1"/>
              <a:t>aseza</a:t>
            </a:r>
            <a:r>
              <a:rPr lang="en-US" dirty="0"/>
              <a:t> in </a:t>
            </a:r>
            <a:r>
              <a:rPr lang="en-US" dirty="0" err="1"/>
              <a:t>centrul</a:t>
            </a:r>
            <a:r>
              <a:rPr lang="en-US" dirty="0"/>
              <a:t> </a:t>
            </a:r>
            <a:r>
              <a:rPr lang="en-US" dirty="0" err="1"/>
              <a:t>locului</a:t>
            </a:r>
            <a:r>
              <a:rPr lang="en-US" dirty="0"/>
              <a:t> </a:t>
            </a:r>
            <a:r>
              <a:rPr lang="en-US" dirty="0" err="1"/>
              <a:t>munca</a:t>
            </a:r>
            <a:r>
              <a:rPr lang="en-US" dirty="0"/>
              <a:t>, </a:t>
            </a:r>
            <a:r>
              <a:rPr lang="en-US" dirty="0" err="1"/>
              <a:t>iar</a:t>
            </a:r>
            <a:r>
              <a:rPr lang="en-US" dirty="0"/>
              <a:t> </a:t>
            </a:r>
            <a:r>
              <a:rPr lang="en-US" dirty="0" err="1"/>
              <a:t>uneltele</a:t>
            </a:r>
            <a:r>
              <a:rPr lang="en-US" dirty="0"/>
              <a:t> </a:t>
            </a:r>
            <a:r>
              <a:rPr lang="en-US" dirty="0" err="1"/>
              <a:t>si</a:t>
            </a:r>
            <a:r>
              <a:rPr lang="en-US" dirty="0"/>
              <a:t> </a:t>
            </a:r>
            <a:r>
              <a:rPr lang="en-US" dirty="0" err="1"/>
              <a:t>sculele</a:t>
            </a:r>
            <a:r>
              <a:rPr lang="en-US" dirty="0"/>
              <a:t> </a:t>
            </a:r>
            <a:r>
              <a:rPr lang="en-US" dirty="0" err="1"/>
              <a:t>destinate</a:t>
            </a:r>
            <a:r>
              <a:rPr lang="en-US" dirty="0"/>
              <a:t> </a:t>
            </a:r>
            <a:r>
              <a:rPr lang="en-US" dirty="0" err="1"/>
              <a:t>vanzarii</a:t>
            </a:r>
            <a:r>
              <a:rPr lang="en-US" dirty="0"/>
              <a:t> </a:t>
            </a:r>
            <a:r>
              <a:rPr lang="en-US" dirty="0" err="1"/>
              <a:t>marfurilor</a:t>
            </a:r>
            <a:r>
              <a:rPr lang="en-US" dirty="0"/>
              <a:t> in </a:t>
            </a:r>
            <a:r>
              <a:rPr lang="en-US" dirty="0" err="1"/>
              <a:t>dreapta</a:t>
            </a:r>
            <a:r>
              <a:rPr lang="en-US" dirty="0"/>
              <a:t> </a:t>
            </a:r>
            <a:r>
              <a:rPr lang="en-US" dirty="0" err="1"/>
              <a:t>vanzatorului</a:t>
            </a:r>
            <a:r>
              <a:rPr lang="en-US" dirty="0"/>
              <a:t>.</a:t>
            </a:r>
          </a:p>
          <a:p>
            <a:endParaRPr lang="en-US" dirty="0"/>
          </a:p>
        </p:txBody>
      </p:sp>
    </p:spTree>
    <p:extLst>
      <p:ext uri="{BB962C8B-B14F-4D97-AF65-F5344CB8AC3E}">
        <p14:creationId xmlns:p14="http://schemas.microsoft.com/office/powerpoint/2010/main" val="1314791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V</a:t>
            </a:r>
            <a:r>
              <a:rPr lang="ro-RO" b="1" i="1" dirty="0"/>
              <a:t>â</a:t>
            </a:r>
            <a:r>
              <a:rPr lang="en-US" b="1" i="1" dirty="0" err="1"/>
              <a:t>nzarea</a:t>
            </a:r>
            <a:r>
              <a:rPr lang="en-US" b="1" i="1" dirty="0"/>
              <a:t> </a:t>
            </a:r>
            <a:r>
              <a:rPr lang="en-US" b="1" i="1" dirty="0" err="1"/>
              <a:t>prin</a:t>
            </a:r>
            <a:r>
              <a:rPr lang="en-US" b="1" i="1" dirty="0"/>
              <a:t> </a:t>
            </a:r>
            <a:r>
              <a:rPr lang="en-US" b="1" i="1" dirty="0" err="1"/>
              <a:t>autoservire</a:t>
            </a:r>
            <a:endParaRPr lang="en-US" b="1" i="1" dirty="0"/>
          </a:p>
        </p:txBody>
      </p:sp>
      <p:sp>
        <p:nvSpPr>
          <p:cNvPr id="3" name="Content Placeholder 2"/>
          <p:cNvSpPr>
            <a:spLocks noGrp="1"/>
          </p:cNvSpPr>
          <p:nvPr>
            <p:ph idx="1"/>
          </p:nvPr>
        </p:nvSpPr>
        <p:spPr/>
        <p:txBody>
          <a:bodyPr>
            <a:normAutofit/>
          </a:bodyPr>
          <a:lstStyle/>
          <a:p>
            <a:pPr marL="0" indent="0" algn="just">
              <a:buNone/>
            </a:pPr>
            <a:r>
              <a:rPr lang="ro-RO" dirty="0"/>
              <a:t>	</a:t>
            </a:r>
            <a:r>
              <a:rPr lang="en-US" dirty="0" err="1"/>
              <a:t>Pentru</a:t>
            </a:r>
            <a:r>
              <a:rPr lang="en-US" dirty="0"/>
              <a:t> </a:t>
            </a:r>
            <a:r>
              <a:rPr lang="en-US" dirty="0" err="1"/>
              <a:t>evitarea</a:t>
            </a:r>
            <a:r>
              <a:rPr lang="en-US" dirty="0"/>
              <a:t> </a:t>
            </a:r>
            <a:r>
              <a:rPr lang="en-US" dirty="0" err="1"/>
              <a:t>rasturn</a:t>
            </a:r>
            <a:r>
              <a:rPr lang="ro-RO" dirty="0"/>
              <a:t>ă</a:t>
            </a:r>
            <a:r>
              <a:rPr lang="en-US" dirty="0" err="1"/>
              <a:t>rii</a:t>
            </a:r>
            <a:r>
              <a:rPr lang="en-US" dirty="0"/>
              <a:t> </a:t>
            </a:r>
            <a:r>
              <a:rPr lang="ro-RO" dirty="0" err="1"/>
              <a:t>s</a:t>
            </a:r>
            <a:r>
              <a:rPr lang="en-US" dirty="0" err="1"/>
              <a:t>i</a:t>
            </a:r>
            <a:r>
              <a:rPr lang="en-US" dirty="0"/>
              <a:t> c</a:t>
            </a:r>
            <a:r>
              <a:rPr lang="ro-RO" dirty="0"/>
              <a:t>ă</a:t>
            </a:r>
            <a:r>
              <a:rPr lang="en-US" dirty="0" err="1"/>
              <a:t>derii</a:t>
            </a:r>
            <a:r>
              <a:rPr lang="en-US" dirty="0"/>
              <a:t> </a:t>
            </a:r>
            <a:r>
              <a:rPr lang="en-US" dirty="0" err="1"/>
              <a:t>accidentale</a:t>
            </a:r>
            <a:r>
              <a:rPr lang="en-US" dirty="0"/>
              <a:t> a </a:t>
            </a:r>
            <a:r>
              <a:rPr lang="en-US" dirty="0" err="1"/>
              <a:t>marfurilor</a:t>
            </a:r>
            <a:r>
              <a:rPr lang="en-US" dirty="0"/>
              <a:t> </a:t>
            </a:r>
            <a:r>
              <a:rPr lang="en-US" dirty="0" err="1"/>
              <a:t>dispuse</a:t>
            </a:r>
            <a:r>
              <a:rPr lang="en-US" dirty="0"/>
              <a:t> in stive, in </a:t>
            </a:r>
            <a:r>
              <a:rPr lang="en-US" dirty="0" err="1"/>
              <a:t>magazinele</a:t>
            </a:r>
            <a:r>
              <a:rPr lang="en-US" dirty="0"/>
              <a:t> cu </a:t>
            </a:r>
            <a:r>
              <a:rPr lang="en-US" dirty="0" err="1"/>
              <a:t>autoservire</a:t>
            </a:r>
            <a:r>
              <a:rPr lang="en-US" dirty="0"/>
              <a:t> se </a:t>
            </a:r>
            <a:r>
              <a:rPr lang="en-US" dirty="0" err="1"/>
              <a:t>vor</a:t>
            </a:r>
            <a:r>
              <a:rPr lang="en-US" dirty="0"/>
              <a:t> </a:t>
            </a:r>
            <a:r>
              <a:rPr lang="en-US" dirty="0" err="1"/>
              <a:t>lua</a:t>
            </a:r>
            <a:r>
              <a:rPr lang="en-US" dirty="0"/>
              <a:t> </a:t>
            </a:r>
            <a:r>
              <a:rPr lang="en-US" dirty="0" err="1"/>
              <a:t>urmatoarele</a:t>
            </a:r>
            <a:r>
              <a:rPr lang="en-US" dirty="0"/>
              <a:t> </a:t>
            </a:r>
            <a:r>
              <a:rPr lang="en-US" dirty="0" err="1"/>
              <a:t>masuri</a:t>
            </a:r>
            <a:r>
              <a:rPr lang="en-US" dirty="0"/>
              <a:t>:</a:t>
            </a:r>
          </a:p>
          <a:p>
            <a:pPr algn="just"/>
            <a:r>
              <a:rPr lang="en-US" dirty="0" err="1"/>
              <a:t>categoriile</a:t>
            </a:r>
            <a:r>
              <a:rPr lang="en-US" dirty="0"/>
              <a:t> de </a:t>
            </a:r>
            <a:r>
              <a:rPr lang="en-US" dirty="0" err="1"/>
              <a:t>marfuri</a:t>
            </a:r>
            <a:r>
              <a:rPr lang="en-US" dirty="0"/>
              <a:t> </a:t>
            </a:r>
            <a:r>
              <a:rPr lang="en-US" dirty="0" err="1"/>
              <a:t>trebuie</a:t>
            </a:r>
            <a:r>
              <a:rPr lang="en-US" dirty="0"/>
              <a:t> </a:t>
            </a:r>
            <a:r>
              <a:rPr lang="en-US" dirty="0" err="1"/>
              <a:t>sa</a:t>
            </a:r>
            <a:r>
              <a:rPr lang="en-US" dirty="0"/>
              <a:t> se </a:t>
            </a:r>
            <a:r>
              <a:rPr lang="en-US" dirty="0" err="1"/>
              <a:t>preteze</a:t>
            </a:r>
            <a:r>
              <a:rPr lang="en-US" dirty="0"/>
              <a:t> </a:t>
            </a:r>
            <a:r>
              <a:rPr lang="en-US" dirty="0" err="1"/>
              <a:t>formarii</a:t>
            </a:r>
            <a:r>
              <a:rPr lang="en-US" dirty="0"/>
              <a:t> de </a:t>
            </a:r>
            <a:r>
              <a:rPr lang="en-US" dirty="0" err="1"/>
              <a:t>stive</a:t>
            </a:r>
            <a:r>
              <a:rPr lang="en-US" dirty="0"/>
              <a:t> </a:t>
            </a:r>
            <a:r>
              <a:rPr lang="en-US" dirty="0" err="1"/>
              <a:t>nepericuloase</a:t>
            </a:r>
            <a:r>
              <a:rPr lang="en-US" dirty="0"/>
              <a:t>;</a:t>
            </a:r>
          </a:p>
          <a:p>
            <a:pPr algn="just"/>
            <a:r>
              <a:rPr lang="en-US" dirty="0" err="1"/>
              <a:t>stivele</a:t>
            </a:r>
            <a:r>
              <a:rPr lang="en-US" dirty="0"/>
              <a:t> </a:t>
            </a:r>
            <a:r>
              <a:rPr lang="en-US" dirty="0" err="1"/>
              <a:t>vor</a:t>
            </a:r>
            <a:r>
              <a:rPr lang="en-US" dirty="0"/>
              <a:t> fi </a:t>
            </a:r>
            <a:r>
              <a:rPr lang="en-US" dirty="0" err="1"/>
              <a:t>asezate</a:t>
            </a:r>
            <a:r>
              <a:rPr lang="en-US" dirty="0"/>
              <a:t> </a:t>
            </a:r>
            <a:r>
              <a:rPr lang="en-US" dirty="0" err="1"/>
              <a:t>langa</a:t>
            </a:r>
            <a:r>
              <a:rPr lang="en-US" dirty="0"/>
              <a:t> </a:t>
            </a:r>
            <a:r>
              <a:rPr lang="en-US" dirty="0" err="1"/>
              <a:t>perete</a:t>
            </a:r>
            <a:r>
              <a:rPr lang="en-US" dirty="0"/>
              <a:t> </a:t>
            </a:r>
            <a:r>
              <a:rPr lang="en-US" dirty="0" err="1"/>
              <a:t>sau</a:t>
            </a:r>
            <a:r>
              <a:rPr lang="en-US" dirty="0"/>
              <a:t> </a:t>
            </a:r>
            <a:r>
              <a:rPr lang="en-US" dirty="0" err="1"/>
              <a:t>podiumuri</a:t>
            </a:r>
            <a:r>
              <a:rPr lang="en-US" dirty="0"/>
              <a:t>;</a:t>
            </a:r>
          </a:p>
          <a:p>
            <a:pPr algn="just"/>
            <a:r>
              <a:rPr lang="en-US" dirty="0" err="1"/>
              <a:t>stivele</a:t>
            </a:r>
            <a:r>
              <a:rPr lang="en-US" dirty="0"/>
              <a:t> </a:t>
            </a:r>
            <a:r>
              <a:rPr lang="en-US" dirty="0" err="1"/>
              <a:t>vor</a:t>
            </a:r>
            <a:r>
              <a:rPr lang="en-US" dirty="0"/>
              <a:t> </a:t>
            </a:r>
            <a:r>
              <a:rPr lang="en-US" dirty="0" err="1"/>
              <a:t>avea</a:t>
            </a:r>
            <a:r>
              <a:rPr lang="en-US" dirty="0"/>
              <a:t> o forma </a:t>
            </a:r>
            <a:r>
              <a:rPr lang="en-US" dirty="0" err="1"/>
              <a:t>piramidala</a:t>
            </a:r>
            <a:r>
              <a:rPr lang="en-US" dirty="0"/>
              <a:t>, </a:t>
            </a:r>
            <a:r>
              <a:rPr lang="en-US" dirty="0" err="1"/>
              <a:t>si</a:t>
            </a:r>
            <a:r>
              <a:rPr lang="en-US" dirty="0"/>
              <a:t> </a:t>
            </a:r>
            <a:r>
              <a:rPr lang="en-US" dirty="0" err="1"/>
              <a:t>inaltimea</a:t>
            </a:r>
            <a:r>
              <a:rPr lang="en-US" dirty="0"/>
              <a:t> </a:t>
            </a:r>
            <a:r>
              <a:rPr lang="en-US" dirty="0" err="1"/>
              <a:t>lor</a:t>
            </a:r>
            <a:r>
              <a:rPr lang="en-US" dirty="0"/>
              <a:t> maxima </a:t>
            </a:r>
            <a:r>
              <a:rPr lang="en-US" dirty="0" err="1"/>
              <a:t>va</a:t>
            </a:r>
            <a:r>
              <a:rPr lang="en-US" dirty="0"/>
              <a:t> fi de 1,65 m. </a:t>
            </a:r>
            <a:r>
              <a:rPr lang="en-US" dirty="0" err="1"/>
              <a:t>Exceptie</a:t>
            </a:r>
            <a:r>
              <a:rPr lang="en-US" dirty="0"/>
              <a:t> pot face </a:t>
            </a:r>
            <a:r>
              <a:rPr lang="en-US" dirty="0" err="1"/>
              <a:t>stivele</a:t>
            </a:r>
            <a:r>
              <a:rPr lang="en-US" dirty="0"/>
              <a:t> </a:t>
            </a:r>
            <a:r>
              <a:rPr lang="en-US" dirty="0" err="1"/>
              <a:t>ornamentale</a:t>
            </a:r>
            <a:r>
              <a:rPr lang="en-US" dirty="0"/>
              <a:t> a </a:t>
            </a:r>
            <a:r>
              <a:rPr lang="en-US" dirty="0" err="1"/>
              <a:t>caror</a:t>
            </a:r>
            <a:r>
              <a:rPr lang="en-US" dirty="0"/>
              <a:t> </a:t>
            </a:r>
            <a:r>
              <a:rPr lang="en-US" dirty="0" err="1"/>
              <a:t>inaltime</a:t>
            </a:r>
            <a:r>
              <a:rPr lang="en-US" dirty="0"/>
              <a:t> maxima </a:t>
            </a:r>
            <a:r>
              <a:rPr lang="en-US" dirty="0" err="1"/>
              <a:t>va</a:t>
            </a:r>
            <a:r>
              <a:rPr lang="en-US" dirty="0"/>
              <a:t> fi de 2 m</a:t>
            </a:r>
          </a:p>
          <a:p>
            <a:pPr algn="just"/>
            <a:r>
              <a:rPr lang="ro-RO" dirty="0"/>
              <a:t>c</a:t>
            </a:r>
            <a:r>
              <a:rPr lang="en-US" dirty="0" err="1"/>
              <a:t>osurile</a:t>
            </a:r>
            <a:r>
              <a:rPr lang="en-US" dirty="0"/>
              <a:t> </a:t>
            </a:r>
            <a:r>
              <a:rPr lang="en-US" dirty="0" err="1"/>
              <a:t>sau</a:t>
            </a:r>
            <a:r>
              <a:rPr lang="en-US" dirty="0"/>
              <a:t> </a:t>
            </a:r>
            <a:r>
              <a:rPr lang="en-US" dirty="0" err="1"/>
              <a:t>carucioarele</a:t>
            </a:r>
            <a:r>
              <a:rPr lang="en-US" dirty="0"/>
              <a:t> </a:t>
            </a:r>
            <a:r>
              <a:rPr lang="en-US" dirty="0" err="1"/>
              <a:t>utilizate</a:t>
            </a:r>
            <a:r>
              <a:rPr lang="en-US" dirty="0"/>
              <a:t> </a:t>
            </a:r>
            <a:r>
              <a:rPr lang="en-US" dirty="0" err="1"/>
              <a:t>trebuie</a:t>
            </a:r>
            <a:r>
              <a:rPr lang="en-US" dirty="0"/>
              <a:t> </a:t>
            </a:r>
            <a:r>
              <a:rPr lang="en-US" dirty="0" err="1"/>
              <a:t>sa</a:t>
            </a:r>
            <a:r>
              <a:rPr lang="en-US" dirty="0"/>
              <a:t> fie in stare de </a:t>
            </a:r>
            <a:r>
              <a:rPr lang="en-US" dirty="0" err="1"/>
              <a:t>functionare</a:t>
            </a:r>
            <a:r>
              <a:rPr lang="en-US" dirty="0"/>
              <a:t>, </a:t>
            </a:r>
            <a:r>
              <a:rPr lang="en-US" dirty="0" err="1"/>
              <a:t>pentru</a:t>
            </a:r>
            <a:r>
              <a:rPr lang="en-US" dirty="0"/>
              <a:t> a </a:t>
            </a:r>
            <a:r>
              <a:rPr lang="en-US" dirty="0" err="1"/>
              <a:t>evita</a:t>
            </a:r>
            <a:r>
              <a:rPr lang="en-US" dirty="0"/>
              <a:t> </a:t>
            </a:r>
            <a:r>
              <a:rPr lang="en-US" dirty="0" err="1"/>
              <a:t>producerea</a:t>
            </a:r>
            <a:r>
              <a:rPr lang="en-US" dirty="0"/>
              <a:t> </a:t>
            </a:r>
            <a:r>
              <a:rPr lang="en-US" dirty="0" err="1"/>
              <a:t>accidentelor</a:t>
            </a:r>
            <a:r>
              <a:rPr lang="en-US" dirty="0"/>
              <a:t>, </a:t>
            </a:r>
            <a:r>
              <a:rPr lang="en-US" dirty="0" err="1"/>
              <a:t>indepartand</a:t>
            </a:r>
            <a:r>
              <a:rPr lang="en-US" dirty="0"/>
              <a:t> din </a:t>
            </a:r>
            <a:r>
              <a:rPr lang="en-US" dirty="0" err="1"/>
              <a:t>activitatea</a:t>
            </a:r>
            <a:r>
              <a:rPr lang="en-US" dirty="0"/>
              <a:t> </a:t>
            </a:r>
            <a:r>
              <a:rPr lang="en-US" dirty="0" err="1"/>
              <a:t>comerciala</a:t>
            </a:r>
            <a:r>
              <a:rPr lang="en-US" dirty="0"/>
              <a:t> </a:t>
            </a:r>
            <a:r>
              <a:rPr lang="en-US" dirty="0" err="1"/>
              <a:t>pe</a:t>
            </a:r>
            <a:r>
              <a:rPr lang="en-US" dirty="0"/>
              <a:t> </a:t>
            </a:r>
            <a:r>
              <a:rPr lang="en-US" dirty="0" err="1"/>
              <a:t>cele</a:t>
            </a:r>
            <a:r>
              <a:rPr lang="en-US" dirty="0"/>
              <a:t> </a:t>
            </a:r>
            <a:r>
              <a:rPr lang="en-US" dirty="0" err="1"/>
              <a:t>defecte</a:t>
            </a:r>
            <a:r>
              <a:rPr lang="en-US" dirty="0"/>
              <a:t> </a:t>
            </a:r>
            <a:r>
              <a:rPr lang="en-US" dirty="0" err="1"/>
              <a:t>sau</a:t>
            </a:r>
            <a:r>
              <a:rPr lang="en-US" dirty="0"/>
              <a:t> </a:t>
            </a:r>
            <a:r>
              <a:rPr lang="en-US" dirty="0" err="1"/>
              <a:t>uzate</a:t>
            </a:r>
            <a:endParaRPr lang="en-US" dirty="0"/>
          </a:p>
        </p:txBody>
      </p:sp>
    </p:spTree>
    <p:extLst>
      <p:ext uri="{BB962C8B-B14F-4D97-AF65-F5344CB8AC3E}">
        <p14:creationId xmlns:p14="http://schemas.microsoft.com/office/powerpoint/2010/main" val="2788754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V</a:t>
            </a:r>
            <a:r>
              <a:rPr lang="ro-RO" b="1" i="1" dirty="0"/>
              <a:t>â</a:t>
            </a:r>
            <a:r>
              <a:rPr lang="en-US" b="1" i="1" dirty="0" err="1"/>
              <a:t>nzarea</a:t>
            </a:r>
            <a:r>
              <a:rPr lang="en-US" b="1" i="1" dirty="0"/>
              <a:t> </a:t>
            </a:r>
            <a:r>
              <a:rPr lang="en-US" b="1" i="1" dirty="0" err="1"/>
              <a:t>prin</a:t>
            </a:r>
            <a:r>
              <a:rPr lang="en-US" b="1" i="1" dirty="0"/>
              <a:t> </a:t>
            </a:r>
            <a:r>
              <a:rPr lang="en-US" b="1" i="1" dirty="0" err="1"/>
              <a:t>coresponden</a:t>
            </a:r>
            <a:r>
              <a:rPr lang="ro-RO" b="1" i="1" dirty="0"/>
              <a:t>tă</a:t>
            </a:r>
            <a:endParaRPr lang="en-US" b="1" i="1" dirty="0"/>
          </a:p>
        </p:txBody>
      </p:sp>
      <p:sp>
        <p:nvSpPr>
          <p:cNvPr id="3" name="Content Placeholder 2"/>
          <p:cNvSpPr>
            <a:spLocks noGrp="1"/>
          </p:cNvSpPr>
          <p:nvPr>
            <p:ph idx="1"/>
          </p:nvPr>
        </p:nvSpPr>
        <p:spPr/>
        <p:txBody>
          <a:bodyPr>
            <a:normAutofit lnSpcReduction="10000"/>
          </a:bodyPr>
          <a:lstStyle/>
          <a:p>
            <a:pPr algn="just"/>
            <a:r>
              <a:rPr lang="en-US" dirty="0" err="1"/>
              <a:t>Ambalajele</a:t>
            </a:r>
            <a:r>
              <a:rPr lang="en-US" dirty="0"/>
              <a:t> </a:t>
            </a:r>
            <a:r>
              <a:rPr lang="en-US" dirty="0" err="1"/>
              <a:t>utilizate</a:t>
            </a:r>
            <a:r>
              <a:rPr lang="en-US" dirty="0"/>
              <a:t> (</a:t>
            </a:r>
            <a:r>
              <a:rPr lang="en-US" dirty="0" err="1"/>
              <a:t>cosuri</a:t>
            </a:r>
            <a:r>
              <a:rPr lang="en-US" dirty="0"/>
              <a:t>, </a:t>
            </a:r>
            <a:r>
              <a:rPr lang="en-US" dirty="0" err="1"/>
              <a:t>cutii</a:t>
            </a:r>
            <a:r>
              <a:rPr lang="en-US" dirty="0"/>
              <a:t> de carton etc.) </a:t>
            </a:r>
            <a:r>
              <a:rPr lang="en-US" dirty="0" err="1"/>
              <a:t>vor</a:t>
            </a:r>
            <a:r>
              <a:rPr lang="en-US" dirty="0"/>
              <a:t> fi </a:t>
            </a:r>
            <a:r>
              <a:rPr lang="en-US" dirty="0" err="1"/>
              <a:t>ergonomice</a:t>
            </a:r>
            <a:r>
              <a:rPr lang="en-US" dirty="0"/>
              <a:t>, modulate, in </a:t>
            </a:r>
            <a:r>
              <a:rPr lang="en-US" dirty="0" err="1"/>
              <a:t>asa</a:t>
            </a:r>
            <a:r>
              <a:rPr lang="en-US" dirty="0"/>
              <a:t> </a:t>
            </a:r>
            <a:r>
              <a:rPr lang="en-US" dirty="0" err="1"/>
              <a:t>fel</a:t>
            </a:r>
            <a:r>
              <a:rPr lang="en-US" dirty="0"/>
              <a:t> </a:t>
            </a:r>
            <a:r>
              <a:rPr lang="en-US" dirty="0" err="1"/>
              <a:t>incat</a:t>
            </a:r>
            <a:r>
              <a:rPr lang="en-US" dirty="0"/>
              <a:t> </a:t>
            </a:r>
            <a:r>
              <a:rPr lang="en-US" dirty="0" err="1"/>
              <a:t>sa</a:t>
            </a:r>
            <a:r>
              <a:rPr lang="en-US" dirty="0"/>
              <a:t> </a:t>
            </a:r>
            <a:r>
              <a:rPr lang="en-US" dirty="0" err="1"/>
              <a:t>poata</a:t>
            </a:r>
            <a:r>
              <a:rPr lang="en-US" dirty="0"/>
              <a:t> fi </a:t>
            </a:r>
            <a:r>
              <a:rPr lang="en-US" dirty="0" err="1"/>
              <a:t>pliate</a:t>
            </a:r>
            <a:r>
              <a:rPr lang="en-US" dirty="0"/>
              <a:t> </a:t>
            </a:r>
            <a:r>
              <a:rPr lang="en-US" dirty="0" err="1"/>
              <a:t>sau</a:t>
            </a:r>
            <a:r>
              <a:rPr lang="en-US" dirty="0"/>
              <a:t> </a:t>
            </a:r>
            <a:r>
              <a:rPr lang="en-US" dirty="0" err="1"/>
              <a:t>stivuite</a:t>
            </a:r>
            <a:r>
              <a:rPr lang="en-US" dirty="0"/>
              <a:t>, </a:t>
            </a:r>
            <a:r>
              <a:rPr lang="en-US" dirty="0" err="1"/>
              <a:t>pentru</a:t>
            </a:r>
            <a:r>
              <a:rPr lang="en-US" dirty="0"/>
              <a:t> a se </a:t>
            </a:r>
            <a:r>
              <a:rPr lang="en-US" dirty="0" err="1"/>
              <a:t>evita</a:t>
            </a:r>
            <a:r>
              <a:rPr lang="en-US" dirty="0"/>
              <a:t> </a:t>
            </a:r>
            <a:r>
              <a:rPr lang="en-US" dirty="0" err="1"/>
              <a:t>producerea</a:t>
            </a:r>
            <a:r>
              <a:rPr lang="en-US" dirty="0"/>
              <a:t> </a:t>
            </a:r>
            <a:r>
              <a:rPr lang="en-US" dirty="0" err="1"/>
              <a:t>accidentelor</a:t>
            </a:r>
            <a:r>
              <a:rPr lang="en-US" dirty="0"/>
              <a:t>.</a:t>
            </a:r>
          </a:p>
          <a:p>
            <a:pPr algn="just"/>
            <a:r>
              <a:rPr lang="en-US" dirty="0"/>
              <a:t>La </a:t>
            </a:r>
            <a:r>
              <a:rPr lang="en-US" dirty="0" err="1"/>
              <a:t>transportul</a:t>
            </a:r>
            <a:r>
              <a:rPr lang="en-US" dirty="0"/>
              <a:t> </a:t>
            </a:r>
            <a:r>
              <a:rPr lang="en-US" dirty="0" err="1"/>
              <a:t>marfurilor</a:t>
            </a:r>
            <a:r>
              <a:rPr lang="en-US" dirty="0"/>
              <a:t> </a:t>
            </a:r>
            <a:r>
              <a:rPr lang="en-US" dirty="0" err="1"/>
              <a:t>vor</a:t>
            </a:r>
            <a:r>
              <a:rPr lang="en-US" dirty="0"/>
              <a:t> fi </a:t>
            </a:r>
            <a:r>
              <a:rPr lang="en-US" dirty="0" err="1"/>
              <a:t>folosite</a:t>
            </a:r>
            <a:r>
              <a:rPr lang="en-US" dirty="0"/>
              <a:t> </a:t>
            </a:r>
            <a:r>
              <a:rPr lang="en-US" dirty="0" err="1"/>
              <a:t>mijloace</a:t>
            </a:r>
            <a:r>
              <a:rPr lang="en-US" dirty="0"/>
              <a:t> de transport care </a:t>
            </a:r>
            <a:r>
              <a:rPr lang="en-US" dirty="0" err="1"/>
              <a:t>sa</a:t>
            </a:r>
            <a:r>
              <a:rPr lang="en-US" dirty="0"/>
              <a:t> </a:t>
            </a:r>
            <a:r>
              <a:rPr lang="en-US" dirty="0" err="1"/>
              <a:t>permita</a:t>
            </a:r>
            <a:r>
              <a:rPr lang="en-US" dirty="0"/>
              <a:t> </a:t>
            </a:r>
            <a:r>
              <a:rPr lang="en-US" dirty="0" err="1"/>
              <a:t>aranjarea</a:t>
            </a:r>
            <a:r>
              <a:rPr lang="en-US" dirty="0"/>
              <a:t> </a:t>
            </a:r>
            <a:r>
              <a:rPr lang="en-US" dirty="0" err="1"/>
              <a:t>si</a:t>
            </a:r>
            <a:r>
              <a:rPr lang="en-US" dirty="0"/>
              <a:t> </a:t>
            </a:r>
            <a:r>
              <a:rPr lang="en-US" dirty="0" err="1"/>
              <a:t>transportul</a:t>
            </a:r>
            <a:r>
              <a:rPr lang="en-US" dirty="0"/>
              <a:t> </a:t>
            </a:r>
            <a:r>
              <a:rPr lang="en-US" dirty="0" err="1"/>
              <a:t>propriu-zis</a:t>
            </a:r>
            <a:r>
              <a:rPr lang="en-US" dirty="0"/>
              <a:t>, </a:t>
            </a:r>
            <a:r>
              <a:rPr lang="en-US" dirty="0" err="1"/>
              <a:t>fara</a:t>
            </a:r>
            <a:r>
              <a:rPr lang="en-US" dirty="0"/>
              <a:t> </a:t>
            </a:r>
            <a:r>
              <a:rPr lang="en-US" dirty="0" err="1"/>
              <a:t>pericole</a:t>
            </a:r>
            <a:r>
              <a:rPr lang="en-US" dirty="0"/>
              <a:t>.</a:t>
            </a:r>
          </a:p>
          <a:p>
            <a:pPr algn="just"/>
            <a:r>
              <a:rPr lang="en-US" dirty="0"/>
              <a:t>La </a:t>
            </a:r>
            <a:r>
              <a:rPr lang="en-US" dirty="0" err="1"/>
              <a:t>efectuarea</a:t>
            </a:r>
            <a:r>
              <a:rPr lang="en-US" dirty="0"/>
              <a:t> </a:t>
            </a:r>
            <a:r>
              <a:rPr lang="en-US" dirty="0" err="1"/>
              <a:t>activitatilor</a:t>
            </a:r>
            <a:r>
              <a:rPr lang="en-US" dirty="0"/>
              <a:t> </a:t>
            </a:r>
            <a:r>
              <a:rPr lang="en-US" dirty="0" err="1"/>
              <a:t>comerciale</a:t>
            </a:r>
            <a:r>
              <a:rPr lang="en-US" dirty="0"/>
              <a:t> de </a:t>
            </a:r>
            <a:r>
              <a:rPr lang="en-US" dirty="0" err="1"/>
              <a:t>vanzare</a:t>
            </a:r>
            <a:r>
              <a:rPr lang="en-US" dirty="0"/>
              <a:t> </a:t>
            </a:r>
            <a:r>
              <a:rPr lang="en-US" dirty="0" err="1"/>
              <a:t>prin</a:t>
            </a:r>
            <a:r>
              <a:rPr lang="en-US" dirty="0"/>
              <a:t> </a:t>
            </a:r>
            <a:r>
              <a:rPr lang="en-US" dirty="0" err="1"/>
              <a:t>corespondenta</a:t>
            </a:r>
            <a:r>
              <a:rPr lang="en-US" dirty="0"/>
              <a:t> </a:t>
            </a:r>
            <a:r>
              <a:rPr lang="en-US" dirty="0" err="1"/>
              <a:t>vor</a:t>
            </a:r>
            <a:r>
              <a:rPr lang="en-US" dirty="0"/>
              <a:t> fi </a:t>
            </a:r>
            <a:r>
              <a:rPr lang="en-US" dirty="0" err="1"/>
              <a:t>repartizati</a:t>
            </a:r>
            <a:r>
              <a:rPr lang="en-US" dirty="0"/>
              <a:t> </a:t>
            </a:r>
            <a:r>
              <a:rPr lang="en-US" dirty="0" err="1"/>
              <a:t>numai</a:t>
            </a:r>
            <a:r>
              <a:rPr lang="en-US" dirty="0"/>
              <a:t> </a:t>
            </a:r>
            <a:r>
              <a:rPr lang="en-US" dirty="0" err="1"/>
              <a:t>salariati</a:t>
            </a:r>
            <a:r>
              <a:rPr lang="en-US" dirty="0"/>
              <a:t> </a:t>
            </a:r>
            <a:r>
              <a:rPr lang="en-US" dirty="0" err="1"/>
              <a:t>calificati</a:t>
            </a:r>
            <a:r>
              <a:rPr lang="en-US" dirty="0"/>
              <a:t> </a:t>
            </a:r>
            <a:r>
              <a:rPr lang="en-US" dirty="0" err="1"/>
              <a:t>si</a:t>
            </a:r>
            <a:r>
              <a:rPr lang="en-US" dirty="0"/>
              <a:t> </a:t>
            </a:r>
            <a:r>
              <a:rPr lang="en-US" dirty="0" err="1"/>
              <a:t>instruiti</a:t>
            </a:r>
            <a:r>
              <a:rPr lang="en-US" dirty="0"/>
              <a:t> </a:t>
            </a:r>
            <a:r>
              <a:rPr lang="en-US" dirty="0" err="1"/>
              <a:t>pentru</a:t>
            </a:r>
            <a:r>
              <a:rPr lang="en-US" dirty="0"/>
              <a:t> </a:t>
            </a:r>
            <a:r>
              <a:rPr lang="en-US" dirty="0" err="1"/>
              <a:t>acest</a:t>
            </a:r>
            <a:r>
              <a:rPr lang="en-US" dirty="0"/>
              <a:t> tip de </a:t>
            </a:r>
            <a:r>
              <a:rPr lang="en-US" dirty="0" err="1"/>
              <a:t>activitati</a:t>
            </a:r>
            <a:r>
              <a:rPr lang="en-US" dirty="0"/>
              <a:t>.</a:t>
            </a:r>
          </a:p>
          <a:p>
            <a:pPr algn="just"/>
            <a:r>
              <a:rPr lang="en-US" dirty="0"/>
              <a:t>La </a:t>
            </a:r>
            <a:r>
              <a:rPr lang="en-US" dirty="0" err="1"/>
              <a:t>dimensionarea</a:t>
            </a:r>
            <a:r>
              <a:rPr lang="en-US" dirty="0"/>
              <a:t> </a:t>
            </a:r>
            <a:r>
              <a:rPr lang="en-US" dirty="0" err="1"/>
              <a:t>ambalajelor</a:t>
            </a:r>
            <a:r>
              <a:rPr lang="en-US" dirty="0"/>
              <a:t> se </a:t>
            </a:r>
            <a:r>
              <a:rPr lang="en-US" dirty="0" err="1"/>
              <a:t>vor</a:t>
            </a:r>
            <a:r>
              <a:rPr lang="en-US" dirty="0"/>
              <a:t> </a:t>
            </a:r>
            <a:r>
              <a:rPr lang="en-US" dirty="0" err="1"/>
              <a:t>respecta</a:t>
            </a:r>
            <a:r>
              <a:rPr lang="en-US" dirty="0"/>
              <a:t> </a:t>
            </a:r>
            <a:r>
              <a:rPr lang="en-US" dirty="0" err="1"/>
              <a:t>prevederile</a:t>
            </a:r>
            <a:r>
              <a:rPr lang="en-US" dirty="0"/>
              <a:t> </a:t>
            </a:r>
            <a:r>
              <a:rPr lang="en-US" dirty="0" err="1"/>
              <a:t>Normelor</a:t>
            </a:r>
            <a:r>
              <a:rPr lang="en-US" dirty="0"/>
              <a:t> </a:t>
            </a:r>
            <a:r>
              <a:rPr lang="en-US" dirty="0" err="1"/>
              <a:t>generale</a:t>
            </a:r>
            <a:r>
              <a:rPr lang="en-US" dirty="0"/>
              <a:t> de </a:t>
            </a:r>
            <a:r>
              <a:rPr lang="en-US" dirty="0" err="1"/>
              <a:t>protectie</a:t>
            </a:r>
            <a:r>
              <a:rPr lang="en-US" dirty="0"/>
              <a:t> a </a:t>
            </a:r>
            <a:r>
              <a:rPr lang="en-US" dirty="0" err="1"/>
              <a:t>muncii</a:t>
            </a:r>
            <a:r>
              <a:rPr lang="en-US" dirty="0"/>
              <a:t> </a:t>
            </a:r>
            <a:r>
              <a:rPr lang="en-US" dirty="0" err="1"/>
              <a:t>privind</a:t>
            </a:r>
            <a:r>
              <a:rPr lang="en-US" dirty="0"/>
              <a:t> </a:t>
            </a:r>
            <a:r>
              <a:rPr lang="en-US" dirty="0" err="1"/>
              <a:t>efortul</a:t>
            </a:r>
            <a:r>
              <a:rPr lang="en-US" dirty="0"/>
              <a:t> </a:t>
            </a:r>
            <a:r>
              <a:rPr lang="en-US" dirty="0" err="1"/>
              <a:t>fizic</a:t>
            </a:r>
            <a:r>
              <a:rPr lang="en-US" dirty="0"/>
              <a:t>.</a:t>
            </a:r>
          </a:p>
          <a:p>
            <a:pPr algn="just"/>
            <a:r>
              <a:rPr lang="en-US" dirty="0"/>
              <a:t>La </a:t>
            </a:r>
            <a:r>
              <a:rPr lang="en-US" dirty="0" err="1"/>
              <a:t>efectuarea</a:t>
            </a:r>
            <a:r>
              <a:rPr lang="en-US" dirty="0"/>
              <a:t> </a:t>
            </a:r>
            <a:r>
              <a:rPr lang="en-US" dirty="0" err="1"/>
              <a:t>activitatilor</a:t>
            </a:r>
            <a:r>
              <a:rPr lang="en-US" dirty="0"/>
              <a:t> </a:t>
            </a:r>
            <a:r>
              <a:rPr lang="en-US" dirty="0" err="1"/>
              <a:t>comerciale</a:t>
            </a:r>
            <a:r>
              <a:rPr lang="en-US" dirty="0"/>
              <a:t> de </a:t>
            </a:r>
            <a:r>
              <a:rPr lang="en-US" dirty="0" err="1"/>
              <a:t>vanzare</a:t>
            </a:r>
            <a:r>
              <a:rPr lang="en-US" dirty="0"/>
              <a:t> </a:t>
            </a:r>
            <a:r>
              <a:rPr lang="en-US" dirty="0" err="1"/>
              <a:t>prin</a:t>
            </a:r>
            <a:r>
              <a:rPr lang="en-US" dirty="0"/>
              <a:t> </a:t>
            </a:r>
            <a:r>
              <a:rPr lang="en-US" dirty="0" err="1"/>
              <a:t>corespondenta</a:t>
            </a:r>
            <a:r>
              <a:rPr lang="en-US" dirty="0"/>
              <a:t> </a:t>
            </a:r>
            <a:r>
              <a:rPr lang="en-US" dirty="0" err="1"/>
              <a:t>vor</a:t>
            </a:r>
            <a:r>
              <a:rPr lang="en-US" dirty="0"/>
              <a:t> fi </a:t>
            </a:r>
            <a:r>
              <a:rPr lang="en-US" dirty="0" err="1"/>
              <a:t>respectate</a:t>
            </a:r>
            <a:r>
              <a:rPr lang="en-US" dirty="0"/>
              <a:t>, in </a:t>
            </a:r>
            <a:r>
              <a:rPr lang="en-US" dirty="0" err="1"/>
              <a:t>afara</a:t>
            </a:r>
            <a:r>
              <a:rPr lang="en-US" dirty="0"/>
              <a:t> </a:t>
            </a:r>
            <a:r>
              <a:rPr lang="en-US" dirty="0" err="1"/>
              <a:t>prevederilor</a:t>
            </a:r>
            <a:r>
              <a:rPr lang="en-US" dirty="0"/>
              <a:t> </a:t>
            </a:r>
            <a:r>
              <a:rPr lang="en-US" dirty="0" err="1"/>
              <a:t>prezentelor</a:t>
            </a:r>
            <a:r>
              <a:rPr lang="en-US" dirty="0"/>
              <a:t> </a:t>
            </a:r>
            <a:r>
              <a:rPr lang="en-US" dirty="0" err="1"/>
              <a:t>norme</a:t>
            </a:r>
            <a:r>
              <a:rPr lang="en-US" dirty="0"/>
              <a:t> </a:t>
            </a:r>
            <a:r>
              <a:rPr lang="en-US" dirty="0" err="1"/>
              <a:t>si</a:t>
            </a:r>
            <a:r>
              <a:rPr lang="en-US" dirty="0"/>
              <a:t> </a:t>
            </a:r>
            <a:r>
              <a:rPr lang="en-US" dirty="0" err="1"/>
              <a:t>prevederile</a:t>
            </a:r>
            <a:r>
              <a:rPr lang="en-US" dirty="0"/>
              <a:t> </a:t>
            </a:r>
            <a:r>
              <a:rPr lang="en-US" dirty="0" err="1"/>
              <a:t>normelor</a:t>
            </a:r>
            <a:r>
              <a:rPr lang="en-US" dirty="0"/>
              <a:t> </a:t>
            </a:r>
            <a:r>
              <a:rPr lang="en-US" dirty="0" err="1"/>
              <a:t>specifice</a:t>
            </a:r>
            <a:r>
              <a:rPr lang="en-US" dirty="0"/>
              <a:t> de </a:t>
            </a:r>
            <a:r>
              <a:rPr lang="en-US" dirty="0" err="1"/>
              <a:t>protectie</a:t>
            </a:r>
            <a:r>
              <a:rPr lang="en-US" dirty="0"/>
              <a:t> a </a:t>
            </a:r>
            <a:r>
              <a:rPr lang="en-US" dirty="0" err="1"/>
              <a:t>muncii</a:t>
            </a:r>
            <a:r>
              <a:rPr lang="en-US" dirty="0"/>
              <a:t> </a:t>
            </a:r>
            <a:r>
              <a:rPr lang="en-US" dirty="0" err="1"/>
              <a:t>pentru</a:t>
            </a:r>
            <a:r>
              <a:rPr lang="en-US" dirty="0"/>
              <a:t>:</a:t>
            </a:r>
          </a:p>
          <a:p>
            <a:endParaRPr lang="en-US" dirty="0"/>
          </a:p>
        </p:txBody>
      </p:sp>
    </p:spTree>
    <p:extLst>
      <p:ext uri="{BB962C8B-B14F-4D97-AF65-F5344CB8AC3E}">
        <p14:creationId xmlns:p14="http://schemas.microsoft.com/office/powerpoint/2010/main" val="2027645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Ambianta magazinului</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err="1"/>
              <a:t>Ambianţa</a:t>
            </a:r>
            <a:r>
              <a:rPr lang="en-US" b="1" dirty="0"/>
              <a:t> </a:t>
            </a:r>
            <a:r>
              <a:rPr lang="en-US" b="1" dirty="0" err="1"/>
              <a:t>magazinului</a:t>
            </a:r>
            <a:r>
              <a:rPr lang="en-US" dirty="0"/>
              <a:t> </a:t>
            </a:r>
            <a:r>
              <a:rPr lang="en-US" dirty="0" err="1"/>
              <a:t>contribuie</a:t>
            </a:r>
            <a:r>
              <a:rPr lang="en-US" dirty="0"/>
              <a:t> la </a:t>
            </a:r>
            <a:r>
              <a:rPr lang="en-US" dirty="0" err="1"/>
              <a:t>imaginea</a:t>
            </a:r>
            <a:r>
              <a:rPr lang="en-US" dirty="0"/>
              <a:t> de </a:t>
            </a:r>
            <a:r>
              <a:rPr lang="en-US" dirty="0" err="1"/>
              <a:t>ansamblu</a:t>
            </a:r>
            <a:r>
              <a:rPr lang="en-US" dirty="0"/>
              <a:t> </a:t>
            </a:r>
            <a:r>
              <a:rPr lang="en-US" dirty="0" err="1"/>
              <a:t>şi</a:t>
            </a:r>
            <a:r>
              <a:rPr lang="en-US" dirty="0"/>
              <a:t> la </a:t>
            </a:r>
            <a:r>
              <a:rPr lang="en-US" dirty="0" err="1"/>
              <a:t>poziţionarea</a:t>
            </a:r>
            <a:r>
              <a:rPr lang="en-US" dirty="0"/>
              <a:t> </a:t>
            </a:r>
            <a:r>
              <a:rPr lang="en-US" dirty="0" err="1"/>
              <a:t>într</a:t>
            </a:r>
            <a:r>
              <a:rPr lang="en-US" dirty="0"/>
              <a:t>-o </a:t>
            </a:r>
            <a:r>
              <a:rPr lang="en-US" dirty="0" err="1"/>
              <a:t>anumită</a:t>
            </a:r>
            <a:r>
              <a:rPr lang="en-US" dirty="0"/>
              <a:t> </a:t>
            </a:r>
            <a:r>
              <a:rPr lang="en-US" dirty="0" err="1"/>
              <a:t>categorie</a:t>
            </a:r>
            <a:r>
              <a:rPr lang="en-US" dirty="0"/>
              <a:t>, </a:t>
            </a:r>
            <a:r>
              <a:rPr lang="en-US" dirty="0" err="1"/>
              <a:t>găsindu</a:t>
            </a:r>
            <a:r>
              <a:rPr lang="en-US" dirty="0"/>
              <a:t>-se </a:t>
            </a:r>
            <a:r>
              <a:rPr lang="en-US" dirty="0" err="1"/>
              <a:t>în</a:t>
            </a:r>
            <a:r>
              <a:rPr lang="en-US" dirty="0"/>
              <a:t> </a:t>
            </a:r>
            <a:r>
              <a:rPr lang="en-US" dirty="0" err="1"/>
              <a:t>concordanţă</a:t>
            </a:r>
            <a:r>
              <a:rPr lang="en-US" dirty="0"/>
              <a:t> cu </a:t>
            </a:r>
            <a:r>
              <a:rPr lang="en-US" dirty="0" err="1"/>
              <a:t>celelalte</a:t>
            </a:r>
            <a:r>
              <a:rPr lang="en-US" dirty="0"/>
              <a:t> </a:t>
            </a:r>
            <a:r>
              <a:rPr lang="en-US" dirty="0" err="1"/>
              <a:t>elemente</a:t>
            </a:r>
            <a:r>
              <a:rPr lang="en-US" dirty="0"/>
              <a:t> ale </a:t>
            </a:r>
            <a:r>
              <a:rPr lang="en-US" dirty="0" err="1"/>
              <a:t>merchandisingului</a:t>
            </a:r>
            <a:r>
              <a:rPr lang="en-US" dirty="0"/>
              <a:t>-mix. </a:t>
            </a:r>
          </a:p>
          <a:p>
            <a:pPr algn="just"/>
            <a:r>
              <a:rPr lang="en-US" dirty="0" err="1"/>
              <a:t>F</a:t>
            </a:r>
            <a:r>
              <a:rPr lang="en-US" b="1" dirty="0" err="1"/>
              <a:t>aţada</a:t>
            </a:r>
            <a:r>
              <a:rPr lang="en-US" b="1" dirty="0"/>
              <a:t> </a:t>
            </a:r>
            <a:r>
              <a:rPr lang="en-US" b="1" dirty="0" err="1"/>
              <a:t>magazinului</a:t>
            </a:r>
            <a:r>
              <a:rPr lang="en-US" b="1" dirty="0"/>
              <a:t> </a:t>
            </a:r>
            <a:r>
              <a:rPr lang="en-US" dirty="0" err="1"/>
              <a:t>este</a:t>
            </a:r>
            <a:r>
              <a:rPr lang="en-US" dirty="0"/>
              <a:t> </a:t>
            </a:r>
            <a:r>
              <a:rPr lang="en-US" dirty="0" err="1"/>
              <a:t>partea</a:t>
            </a:r>
            <a:r>
              <a:rPr lang="en-US" dirty="0"/>
              <a:t> </a:t>
            </a:r>
            <a:r>
              <a:rPr lang="en-US" dirty="0" err="1"/>
              <a:t>constructivă</a:t>
            </a:r>
            <a:r>
              <a:rPr lang="en-US" dirty="0"/>
              <a:t> cu </a:t>
            </a:r>
            <a:r>
              <a:rPr lang="en-US" dirty="0" err="1"/>
              <a:t>acces</a:t>
            </a:r>
            <a:r>
              <a:rPr lang="en-US" dirty="0"/>
              <a:t> direct la </a:t>
            </a:r>
            <a:r>
              <a:rPr lang="en-US" dirty="0" err="1"/>
              <a:t>artera</a:t>
            </a:r>
            <a:r>
              <a:rPr lang="en-US" dirty="0"/>
              <a:t> de </a:t>
            </a:r>
            <a:r>
              <a:rPr lang="en-US" dirty="0" err="1"/>
              <a:t>circulaţie</a:t>
            </a:r>
            <a:r>
              <a:rPr lang="en-US" dirty="0"/>
              <a:t>, </a:t>
            </a:r>
            <a:r>
              <a:rPr lang="en-US" dirty="0" err="1"/>
              <a:t>pieţe</a:t>
            </a:r>
            <a:r>
              <a:rPr lang="en-US" dirty="0"/>
              <a:t> </a:t>
            </a:r>
            <a:r>
              <a:rPr lang="en-US" dirty="0" err="1"/>
              <a:t>sau</a:t>
            </a:r>
            <a:r>
              <a:rPr lang="en-US" dirty="0"/>
              <a:t> </a:t>
            </a:r>
            <a:r>
              <a:rPr lang="en-US" dirty="0" err="1"/>
              <a:t>alte</a:t>
            </a:r>
            <a:r>
              <a:rPr lang="en-US" dirty="0"/>
              <a:t> </a:t>
            </a:r>
            <a:r>
              <a:rPr lang="en-US" dirty="0" err="1"/>
              <a:t>spaţii</a:t>
            </a:r>
            <a:r>
              <a:rPr lang="en-US" dirty="0"/>
              <a:t> </a:t>
            </a:r>
            <a:r>
              <a:rPr lang="en-US" dirty="0" err="1"/>
              <a:t>destinate</a:t>
            </a:r>
            <a:r>
              <a:rPr lang="en-US" dirty="0"/>
              <a:t> </a:t>
            </a:r>
            <a:r>
              <a:rPr lang="en-US" dirty="0" err="1"/>
              <a:t>publicului</a:t>
            </a:r>
            <a:r>
              <a:rPr lang="en-US" dirty="0"/>
              <a:t>.</a:t>
            </a:r>
          </a:p>
          <a:p>
            <a:pPr algn="just"/>
            <a:r>
              <a:rPr lang="en-US" b="1" dirty="0"/>
              <a:t>Firma </a:t>
            </a:r>
            <a:r>
              <a:rPr lang="en-US" b="1" dirty="0" err="1"/>
              <a:t>sau</a:t>
            </a:r>
            <a:r>
              <a:rPr lang="en-US" b="1" dirty="0"/>
              <a:t> </a:t>
            </a:r>
            <a:r>
              <a:rPr lang="en-US" b="1" dirty="0" err="1"/>
              <a:t>emblema</a:t>
            </a:r>
            <a:r>
              <a:rPr lang="en-US" dirty="0"/>
              <a:t> </a:t>
            </a:r>
            <a:r>
              <a:rPr lang="en-US" dirty="0" err="1"/>
              <a:t>defineşte</a:t>
            </a:r>
            <a:r>
              <a:rPr lang="en-US" dirty="0"/>
              <a:t> </a:t>
            </a:r>
            <a:r>
              <a:rPr lang="en-US" dirty="0" err="1"/>
              <a:t>numele</a:t>
            </a:r>
            <a:r>
              <a:rPr lang="en-US" dirty="0"/>
              <a:t> </a:t>
            </a:r>
            <a:r>
              <a:rPr lang="en-US" dirty="0" err="1"/>
              <a:t>şi</a:t>
            </a:r>
            <a:r>
              <a:rPr lang="en-US" dirty="0"/>
              <a:t> </a:t>
            </a:r>
            <a:r>
              <a:rPr lang="en-US" dirty="0" err="1"/>
              <a:t>marca</a:t>
            </a:r>
            <a:r>
              <a:rPr lang="en-US" dirty="0"/>
              <a:t> </a:t>
            </a:r>
            <a:r>
              <a:rPr lang="en-US" dirty="0" err="1"/>
              <a:t>unităţii</a:t>
            </a:r>
            <a:r>
              <a:rPr lang="en-US" dirty="0"/>
              <a:t> </a:t>
            </a:r>
            <a:r>
              <a:rPr lang="en-US" dirty="0" err="1"/>
              <a:t>sau</a:t>
            </a:r>
            <a:r>
              <a:rPr lang="en-US" dirty="0"/>
              <a:t> a </a:t>
            </a:r>
            <a:r>
              <a:rPr lang="en-US" dirty="0" err="1"/>
              <a:t>comerciantului</a:t>
            </a:r>
            <a:r>
              <a:rPr lang="en-US" dirty="0"/>
              <a:t>, </a:t>
            </a:r>
            <a:r>
              <a:rPr lang="en-US" dirty="0" err="1"/>
              <a:t>acţionând</a:t>
            </a:r>
            <a:r>
              <a:rPr lang="en-US" dirty="0"/>
              <a:t> </a:t>
            </a:r>
            <a:r>
              <a:rPr lang="en-US" dirty="0" err="1"/>
              <a:t>ca</a:t>
            </a:r>
            <a:r>
              <a:rPr lang="en-US" dirty="0"/>
              <a:t> element de </a:t>
            </a:r>
            <a:r>
              <a:rPr lang="en-US" dirty="0" err="1"/>
              <a:t>referinţă</a:t>
            </a:r>
            <a:r>
              <a:rPr lang="en-US" dirty="0"/>
              <a:t> </a:t>
            </a:r>
            <a:r>
              <a:rPr lang="en-US" dirty="0" err="1"/>
              <a:t>sau</a:t>
            </a:r>
            <a:r>
              <a:rPr lang="en-US" dirty="0"/>
              <a:t> </a:t>
            </a:r>
            <a:r>
              <a:rPr lang="en-US" dirty="0" err="1"/>
              <a:t>reper</a:t>
            </a:r>
            <a:r>
              <a:rPr lang="en-US" dirty="0"/>
              <a:t> de </a:t>
            </a:r>
            <a:r>
              <a:rPr lang="en-US" dirty="0" err="1"/>
              <a:t>bază</a:t>
            </a:r>
            <a:r>
              <a:rPr lang="en-US" dirty="0"/>
              <a:t> al </a:t>
            </a:r>
            <a:r>
              <a:rPr lang="en-US" dirty="0" err="1"/>
              <a:t>orientării</a:t>
            </a:r>
            <a:r>
              <a:rPr lang="en-US" dirty="0"/>
              <a:t> </a:t>
            </a:r>
            <a:r>
              <a:rPr lang="en-US" dirty="0" err="1"/>
              <a:t>spaţiale</a:t>
            </a:r>
            <a:r>
              <a:rPr lang="en-US" dirty="0"/>
              <a:t> a </a:t>
            </a:r>
            <a:r>
              <a:rPr lang="en-US" dirty="0" err="1"/>
              <a:t>clienţilor</a:t>
            </a:r>
            <a:r>
              <a:rPr lang="en-US" dirty="0"/>
              <a:t>. </a:t>
            </a:r>
          </a:p>
          <a:p>
            <a:pPr algn="just"/>
            <a:r>
              <a:rPr lang="en-US" b="1" dirty="0" err="1"/>
              <a:t>Vitrina</a:t>
            </a:r>
            <a:r>
              <a:rPr lang="en-US" b="1" dirty="0"/>
              <a:t> </a:t>
            </a:r>
            <a:r>
              <a:rPr lang="en-US" dirty="0" err="1"/>
              <a:t>poate</a:t>
            </a:r>
            <a:r>
              <a:rPr lang="en-US" dirty="0"/>
              <a:t> fi </a:t>
            </a:r>
            <a:r>
              <a:rPr lang="en-US" dirty="0" err="1"/>
              <a:t>considerată</a:t>
            </a:r>
            <a:r>
              <a:rPr lang="en-US" b="1" dirty="0"/>
              <a:t> </a:t>
            </a:r>
            <a:r>
              <a:rPr lang="en-US" dirty="0"/>
              <a:t>o </a:t>
            </a:r>
            <a:r>
              <a:rPr lang="en-US" dirty="0" err="1"/>
              <a:t>miniexpoziţie</a:t>
            </a:r>
            <a:r>
              <a:rPr lang="en-US" dirty="0"/>
              <a:t> </a:t>
            </a:r>
            <a:r>
              <a:rPr lang="en-US" dirty="0" err="1"/>
              <a:t>reprezentativă</a:t>
            </a:r>
            <a:r>
              <a:rPr lang="en-US" dirty="0"/>
              <a:t> a </a:t>
            </a:r>
            <a:r>
              <a:rPr lang="en-US" dirty="0" err="1"/>
              <a:t>mărfurilor</a:t>
            </a:r>
            <a:r>
              <a:rPr lang="en-US" dirty="0"/>
              <a:t> care se </a:t>
            </a:r>
            <a:r>
              <a:rPr lang="en-US" dirty="0" err="1"/>
              <a:t>găsesc</a:t>
            </a:r>
            <a:r>
              <a:rPr lang="en-US" dirty="0"/>
              <a:t> permanent </a:t>
            </a:r>
            <a:r>
              <a:rPr lang="en-US" dirty="0" err="1"/>
              <a:t>în</a:t>
            </a:r>
            <a:r>
              <a:rPr lang="en-US" dirty="0"/>
              <a:t> </a:t>
            </a:r>
            <a:r>
              <a:rPr lang="en-US" dirty="0" err="1"/>
              <a:t>magazin</a:t>
            </a:r>
            <a:r>
              <a:rPr lang="en-US" dirty="0"/>
              <a:t>, o </a:t>
            </a:r>
            <a:r>
              <a:rPr lang="en-US" dirty="0" err="1"/>
              <a:t>posibilitate</a:t>
            </a:r>
            <a:r>
              <a:rPr lang="en-US" dirty="0"/>
              <a:t> de a </a:t>
            </a:r>
            <a:r>
              <a:rPr lang="en-US" dirty="0" err="1"/>
              <a:t>etala</a:t>
            </a:r>
            <a:r>
              <a:rPr lang="en-US" dirty="0"/>
              <a:t> </a:t>
            </a:r>
            <a:r>
              <a:rPr lang="en-US" dirty="0" err="1"/>
              <a:t>linii</a:t>
            </a:r>
            <a:r>
              <a:rPr lang="en-US" dirty="0"/>
              <a:t> </a:t>
            </a:r>
            <a:r>
              <a:rPr lang="en-US" dirty="0" err="1"/>
              <a:t>promoţionale</a:t>
            </a:r>
            <a:r>
              <a:rPr lang="en-US" dirty="0"/>
              <a:t> </a:t>
            </a:r>
            <a:r>
              <a:rPr lang="en-US" dirty="0" err="1"/>
              <a:t>sau</a:t>
            </a:r>
            <a:r>
              <a:rPr lang="en-US" dirty="0"/>
              <a:t> </a:t>
            </a:r>
            <a:r>
              <a:rPr lang="en-US" dirty="0" err="1"/>
              <a:t>sezoniere</a:t>
            </a:r>
            <a:r>
              <a:rPr lang="en-US" dirty="0"/>
              <a:t>, </a:t>
            </a:r>
            <a:r>
              <a:rPr lang="en-US" dirty="0" err="1"/>
              <a:t>comunicând</a:t>
            </a:r>
            <a:r>
              <a:rPr lang="en-US" dirty="0"/>
              <a:t> </a:t>
            </a:r>
            <a:r>
              <a:rPr lang="en-US" dirty="0" err="1"/>
              <a:t>natura</a:t>
            </a:r>
            <a:r>
              <a:rPr lang="en-US" dirty="0"/>
              <a:t>, </a:t>
            </a:r>
            <a:r>
              <a:rPr lang="en-US" dirty="0" err="1"/>
              <a:t>calitatea</a:t>
            </a:r>
            <a:r>
              <a:rPr lang="en-US" dirty="0"/>
              <a:t> </a:t>
            </a:r>
            <a:r>
              <a:rPr lang="en-US" dirty="0" err="1"/>
              <a:t>şi</a:t>
            </a:r>
            <a:r>
              <a:rPr lang="en-US" dirty="0"/>
              <a:t> </a:t>
            </a:r>
            <a:r>
              <a:rPr lang="en-US" dirty="0" err="1"/>
              <a:t>preţurile</a:t>
            </a:r>
            <a:r>
              <a:rPr lang="en-US" dirty="0"/>
              <a:t> </a:t>
            </a:r>
            <a:r>
              <a:rPr lang="en-US" dirty="0" err="1"/>
              <a:t>mărfurilor</a:t>
            </a:r>
            <a:r>
              <a:rPr lang="en-US" dirty="0"/>
              <a:t>.</a:t>
            </a:r>
          </a:p>
          <a:p>
            <a:pPr algn="just"/>
            <a:r>
              <a:rPr lang="en-US" b="1" dirty="0" err="1"/>
              <a:t>Acesul</a:t>
            </a:r>
            <a:r>
              <a:rPr lang="en-US" b="1" dirty="0"/>
              <a:t> </a:t>
            </a:r>
            <a:r>
              <a:rPr lang="en-US" dirty="0" err="1"/>
              <a:t>în</a:t>
            </a:r>
            <a:r>
              <a:rPr lang="en-US" dirty="0"/>
              <a:t> </a:t>
            </a:r>
            <a:r>
              <a:rPr lang="en-US" b="1" dirty="0" err="1"/>
              <a:t>magazin</a:t>
            </a:r>
            <a:r>
              <a:rPr lang="en-US" b="1" dirty="0"/>
              <a:t> </a:t>
            </a:r>
            <a:r>
              <a:rPr lang="en-US" dirty="0" err="1"/>
              <a:t>trebuie</a:t>
            </a:r>
            <a:r>
              <a:rPr lang="en-US" dirty="0"/>
              <a:t> </a:t>
            </a:r>
            <a:r>
              <a:rPr lang="en-US" dirty="0" err="1"/>
              <a:t>proiectat</a:t>
            </a:r>
            <a:r>
              <a:rPr lang="en-US" dirty="0"/>
              <a:t> </a:t>
            </a:r>
            <a:r>
              <a:rPr lang="en-US" dirty="0" err="1"/>
              <a:t>astfel</a:t>
            </a:r>
            <a:r>
              <a:rPr lang="en-US" dirty="0"/>
              <a:t> </a:t>
            </a:r>
            <a:r>
              <a:rPr lang="en-US" dirty="0" err="1"/>
              <a:t>încât</a:t>
            </a:r>
            <a:r>
              <a:rPr lang="en-US" dirty="0"/>
              <a:t> </a:t>
            </a:r>
            <a:r>
              <a:rPr lang="en-US" dirty="0" err="1"/>
              <a:t>să-i</a:t>
            </a:r>
            <a:r>
              <a:rPr lang="en-US" dirty="0"/>
              <a:t> determine  </a:t>
            </a:r>
            <a:r>
              <a:rPr lang="en-US" dirty="0" err="1"/>
              <a:t>pe</a:t>
            </a:r>
            <a:r>
              <a:rPr lang="en-US" dirty="0"/>
              <a:t> </a:t>
            </a:r>
            <a:r>
              <a:rPr lang="en-US" dirty="0" err="1"/>
              <a:t>clienţii</a:t>
            </a:r>
            <a:r>
              <a:rPr lang="en-US" dirty="0"/>
              <a:t> </a:t>
            </a:r>
            <a:r>
              <a:rPr lang="en-US" dirty="0" err="1"/>
              <a:t>să</a:t>
            </a:r>
            <a:r>
              <a:rPr lang="en-US" dirty="0"/>
              <a:t> </a:t>
            </a:r>
            <a:r>
              <a:rPr lang="en-US" dirty="0" err="1"/>
              <a:t>intre</a:t>
            </a:r>
            <a:r>
              <a:rPr lang="en-US" dirty="0"/>
              <a:t>. </a:t>
            </a:r>
            <a:r>
              <a:rPr lang="en-US" dirty="0" err="1"/>
              <a:t>Numărul</a:t>
            </a:r>
            <a:r>
              <a:rPr lang="en-US" dirty="0"/>
              <a:t> </a:t>
            </a:r>
            <a:r>
              <a:rPr lang="en-US" dirty="0" err="1"/>
              <a:t>şi</a:t>
            </a:r>
            <a:r>
              <a:rPr lang="en-US" dirty="0"/>
              <a:t> </a:t>
            </a:r>
            <a:r>
              <a:rPr lang="en-US" dirty="0" err="1"/>
              <a:t>localizarea</a:t>
            </a:r>
            <a:r>
              <a:rPr lang="en-US" dirty="0"/>
              <a:t> </a:t>
            </a:r>
            <a:r>
              <a:rPr lang="en-US" dirty="0" err="1"/>
              <a:t>intrărilor</a:t>
            </a:r>
            <a:r>
              <a:rPr lang="en-US" dirty="0"/>
              <a:t> </a:t>
            </a:r>
            <a:r>
              <a:rPr lang="en-US" dirty="0" err="1"/>
              <a:t>sunt</a:t>
            </a:r>
            <a:r>
              <a:rPr lang="en-US" dirty="0"/>
              <a:t> </a:t>
            </a:r>
            <a:r>
              <a:rPr lang="en-US" dirty="0" err="1"/>
              <a:t>influenţate</a:t>
            </a:r>
            <a:r>
              <a:rPr lang="en-US" dirty="0"/>
              <a:t> de </a:t>
            </a:r>
            <a:r>
              <a:rPr lang="en-US" dirty="0" err="1"/>
              <a:t>particularităţile</a:t>
            </a:r>
            <a:r>
              <a:rPr lang="en-US" dirty="0"/>
              <a:t> </a:t>
            </a:r>
            <a:r>
              <a:rPr lang="en-US" dirty="0" err="1"/>
              <a:t>arhitectonice</a:t>
            </a:r>
            <a:r>
              <a:rPr lang="en-US" dirty="0"/>
              <a:t>, </a:t>
            </a:r>
            <a:r>
              <a:rPr lang="en-US" dirty="0" err="1"/>
              <a:t>mărimea</a:t>
            </a:r>
            <a:r>
              <a:rPr lang="en-US" dirty="0"/>
              <a:t> </a:t>
            </a:r>
            <a:r>
              <a:rPr lang="en-US" dirty="0" err="1"/>
              <a:t>magazinului</a:t>
            </a:r>
            <a:r>
              <a:rPr lang="en-US" dirty="0"/>
              <a:t>, </a:t>
            </a:r>
            <a:r>
              <a:rPr lang="en-US" dirty="0" err="1"/>
              <a:t>sistemele</a:t>
            </a:r>
            <a:r>
              <a:rPr lang="en-US" dirty="0"/>
              <a:t> de </a:t>
            </a:r>
            <a:r>
              <a:rPr lang="en-US" dirty="0" err="1"/>
              <a:t>securitate</a:t>
            </a:r>
            <a:r>
              <a:rPr lang="en-US" dirty="0"/>
              <a:t> a </a:t>
            </a:r>
            <a:r>
              <a:rPr lang="en-US" dirty="0" err="1"/>
              <a:t>magazinului</a:t>
            </a:r>
            <a:r>
              <a:rPr lang="en-US" dirty="0"/>
              <a:t>, </a:t>
            </a:r>
            <a:r>
              <a:rPr lang="en-US" dirty="0" err="1"/>
              <a:t>fluxurile</a:t>
            </a:r>
            <a:r>
              <a:rPr lang="en-US" dirty="0"/>
              <a:t> </a:t>
            </a:r>
            <a:r>
              <a:rPr lang="en-US" dirty="0" err="1"/>
              <a:t>clienţilor</a:t>
            </a:r>
            <a:r>
              <a:rPr lang="en-US" dirty="0"/>
              <a:t>.</a:t>
            </a:r>
          </a:p>
          <a:p>
            <a:endParaRPr lang="en-US" dirty="0"/>
          </a:p>
        </p:txBody>
      </p:sp>
    </p:spTree>
    <p:extLst>
      <p:ext uri="{BB962C8B-B14F-4D97-AF65-F5344CB8AC3E}">
        <p14:creationId xmlns:p14="http://schemas.microsoft.com/office/powerpoint/2010/main" val="1916047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34" y="1519385"/>
            <a:ext cx="8585468" cy="778654"/>
          </a:xfrm>
        </p:spPr>
        <p:txBody>
          <a:bodyPr>
            <a:normAutofit/>
          </a:bodyPr>
          <a:lstStyle/>
          <a:p>
            <a:r>
              <a:rPr lang="en-US" b="1" i="1" dirty="0" err="1"/>
              <a:t>Organizarea</a:t>
            </a:r>
            <a:r>
              <a:rPr lang="en-US" b="1" i="1" dirty="0"/>
              <a:t> </a:t>
            </a:r>
            <a:r>
              <a:rPr lang="en-US" b="1" i="1" dirty="0" err="1"/>
              <a:t>interioară</a:t>
            </a:r>
            <a:r>
              <a:rPr lang="en-US" b="1" i="1" dirty="0"/>
              <a:t> a </a:t>
            </a:r>
            <a:r>
              <a:rPr lang="en-US" b="1" i="1" dirty="0" err="1"/>
              <a:t>magazinului</a:t>
            </a:r>
            <a:endParaRPr lang="en-US" i="1" dirty="0"/>
          </a:p>
        </p:txBody>
      </p:sp>
      <p:sp>
        <p:nvSpPr>
          <p:cNvPr id="3" name="Content Placeholder 2"/>
          <p:cNvSpPr>
            <a:spLocks noGrp="1"/>
          </p:cNvSpPr>
          <p:nvPr>
            <p:ph idx="1"/>
          </p:nvPr>
        </p:nvSpPr>
        <p:spPr>
          <a:xfrm>
            <a:off x="688534" y="2389189"/>
            <a:ext cx="8596668" cy="3880773"/>
          </a:xfrm>
        </p:spPr>
        <p:txBody>
          <a:bodyPr>
            <a:normAutofit fontScale="77500" lnSpcReduction="20000"/>
          </a:bodyPr>
          <a:lstStyle/>
          <a:p>
            <a:pPr algn="just"/>
            <a:r>
              <a:rPr lang="en-US" b="1" dirty="0" err="1"/>
              <a:t>Armonia</a:t>
            </a:r>
            <a:r>
              <a:rPr lang="en-US" b="1" dirty="0"/>
              <a:t> </a:t>
            </a:r>
            <a:r>
              <a:rPr lang="en-US" b="1" dirty="0" err="1"/>
              <a:t>cromatică</a:t>
            </a:r>
            <a:r>
              <a:rPr lang="en-US" dirty="0"/>
              <a:t> a </a:t>
            </a:r>
            <a:r>
              <a:rPr lang="en-US" dirty="0" err="1"/>
              <a:t>sălilor</a:t>
            </a:r>
            <a:r>
              <a:rPr lang="en-US" dirty="0"/>
              <a:t> de </a:t>
            </a:r>
            <a:r>
              <a:rPr lang="en-US" dirty="0" err="1"/>
              <a:t>vînzare</a:t>
            </a:r>
            <a:r>
              <a:rPr lang="en-US" dirty="0"/>
              <a:t> </a:t>
            </a:r>
            <a:r>
              <a:rPr lang="en-US" dirty="0" err="1"/>
              <a:t>depinde</a:t>
            </a:r>
            <a:r>
              <a:rPr lang="en-US" dirty="0"/>
              <a:t> </a:t>
            </a:r>
            <a:r>
              <a:rPr lang="en-US" dirty="0" err="1"/>
              <a:t>în</a:t>
            </a:r>
            <a:r>
              <a:rPr lang="en-US" dirty="0"/>
              <a:t> </a:t>
            </a:r>
            <a:r>
              <a:rPr lang="en-US" dirty="0" err="1"/>
              <a:t>primul</a:t>
            </a:r>
            <a:r>
              <a:rPr lang="en-US" dirty="0"/>
              <a:t> </a:t>
            </a:r>
            <a:r>
              <a:rPr lang="en-US" dirty="0" err="1"/>
              <a:t>rînd</a:t>
            </a:r>
            <a:r>
              <a:rPr lang="en-US" dirty="0"/>
              <a:t> de </a:t>
            </a:r>
            <a:r>
              <a:rPr lang="en-US" dirty="0" err="1"/>
              <a:t>principala</a:t>
            </a:r>
            <a:r>
              <a:rPr lang="en-US" dirty="0"/>
              <a:t> </a:t>
            </a:r>
            <a:r>
              <a:rPr lang="en-US" dirty="0" err="1"/>
              <a:t>notă</a:t>
            </a:r>
            <a:r>
              <a:rPr lang="en-US" dirty="0"/>
              <a:t> </a:t>
            </a:r>
            <a:r>
              <a:rPr lang="en-US" dirty="0" err="1"/>
              <a:t>coloristică</a:t>
            </a:r>
            <a:r>
              <a:rPr lang="en-US" dirty="0"/>
              <a:t> </a:t>
            </a:r>
            <a:r>
              <a:rPr lang="en-US" dirty="0" err="1"/>
              <a:t>oferit</a:t>
            </a:r>
            <a:r>
              <a:rPr lang="en-US" dirty="0"/>
              <a:t> de </a:t>
            </a:r>
            <a:r>
              <a:rPr lang="en-US" dirty="0" err="1"/>
              <a:t>gama</a:t>
            </a:r>
            <a:r>
              <a:rPr lang="en-US" dirty="0"/>
              <a:t> </a:t>
            </a:r>
            <a:r>
              <a:rPr lang="en-US" dirty="0" err="1"/>
              <a:t>sortimentală</a:t>
            </a:r>
            <a:r>
              <a:rPr lang="en-US" dirty="0"/>
              <a:t>, </a:t>
            </a:r>
            <a:r>
              <a:rPr lang="en-US" dirty="0" err="1"/>
              <a:t>culo­rile</a:t>
            </a:r>
            <a:r>
              <a:rPr lang="en-US" dirty="0"/>
              <a:t> </a:t>
            </a:r>
            <a:r>
              <a:rPr lang="en-US" dirty="0" err="1"/>
              <a:t>mobilierului</a:t>
            </a:r>
            <a:r>
              <a:rPr lang="en-US" dirty="0"/>
              <a:t> </a:t>
            </a:r>
            <a:r>
              <a:rPr lang="en-US" dirty="0" err="1"/>
              <a:t>şi</a:t>
            </a:r>
            <a:r>
              <a:rPr lang="en-US" dirty="0"/>
              <a:t> a </a:t>
            </a:r>
            <a:r>
              <a:rPr lang="en-US" dirty="0" err="1"/>
              <a:t>pereţilor</a:t>
            </a:r>
            <a:r>
              <a:rPr lang="en-US" dirty="0"/>
              <a:t>.</a:t>
            </a:r>
          </a:p>
          <a:p>
            <a:pPr algn="just"/>
            <a:r>
              <a:rPr lang="en-US" b="1" dirty="0" err="1"/>
              <a:t>Pereţii</a:t>
            </a:r>
            <a:r>
              <a:rPr lang="en-US" b="1" dirty="0"/>
              <a:t> </a:t>
            </a:r>
            <a:r>
              <a:rPr lang="en-US" b="1" dirty="0" err="1"/>
              <a:t>interiori</a:t>
            </a:r>
            <a:r>
              <a:rPr lang="en-US" b="1" dirty="0"/>
              <a:t> </a:t>
            </a:r>
            <a:r>
              <a:rPr lang="en-US" dirty="0" err="1"/>
              <a:t>sunt</a:t>
            </a:r>
            <a:r>
              <a:rPr lang="en-US" dirty="0"/>
              <a:t> </a:t>
            </a:r>
            <a:r>
              <a:rPr lang="en-US" dirty="0" err="1"/>
              <a:t>folosiţi</a:t>
            </a:r>
            <a:r>
              <a:rPr lang="en-US" dirty="0"/>
              <a:t> </a:t>
            </a:r>
            <a:r>
              <a:rPr lang="en-US" dirty="0" err="1"/>
              <a:t>pentru</a:t>
            </a:r>
            <a:r>
              <a:rPr lang="en-US" dirty="0"/>
              <a:t> a </a:t>
            </a:r>
            <a:r>
              <a:rPr lang="en-US" dirty="0" err="1"/>
              <a:t>segmenta</a:t>
            </a:r>
            <a:r>
              <a:rPr lang="en-US" dirty="0"/>
              <a:t> </a:t>
            </a:r>
            <a:r>
              <a:rPr lang="en-US" dirty="0" err="1"/>
              <a:t>spaţiul</a:t>
            </a:r>
            <a:r>
              <a:rPr lang="en-US" dirty="0"/>
              <a:t> </a:t>
            </a:r>
            <a:r>
              <a:rPr lang="en-US" dirty="0" err="1"/>
              <a:t>magazinului</a:t>
            </a:r>
            <a:r>
              <a:rPr lang="en-US" dirty="0"/>
              <a:t>, </a:t>
            </a:r>
            <a:r>
              <a:rPr lang="en-US" dirty="0" err="1"/>
              <a:t>departajând</a:t>
            </a:r>
            <a:r>
              <a:rPr lang="en-US" dirty="0"/>
              <a:t> </a:t>
            </a:r>
            <a:r>
              <a:rPr lang="en-US" dirty="0" err="1"/>
              <a:t>zonele</a:t>
            </a:r>
            <a:r>
              <a:rPr lang="en-US" dirty="0"/>
              <a:t> de </a:t>
            </a:r>
            <a:r>
              <a:rPr lang="en-US" dirty="0" err="1"/>
              <a:t>vânzare</a:t>
            </a:r>
            <a:r>
              <a:rPr lang="en-US" dirty="0"/>
              <a:t> de </a:t>
            </a:r>
            <a:r>
              <a:rPr lang="en-US" dirty="0" err="1"/>
              <a:t>cele</a:t>
            </a:r>
            <a:r>
              <a:rPr lang="en-US" dirty="0"/>
              <a:t> care </a:t>
            </a:r>
            <a:r>
              <a:rPr lang="en-US" dirty="0" err="1"/>
              <a:t>sprijină</a:t>
            </a:r>
            <a:r>
              <a:rPr lang="en-US" dirty="0"/>
              <a:t> </a:t>
            </a:r>
            <a:r>
              <a:rPr lang="en-US" dirty="0" err="1"/>
              <a:t>vânzarea</a:t>
            </a:r>
            <a:r>
              <a:rPr lang="en-US" dirty="0"/>
              <a:t> (</a:t>
            </a:r>
            <a:r>
              <a:rPr lang="en-US" dirty="0" err="1"/>
              <a:t>depozite</a:t>
            </a:r>
            <a:r>
              <a:rPr lang="en-US" dirty="0"/>
              <a:t>, </a:t>
            </a:r>
            <a:r>
              <a:rPr lang="en-US" dirty="0" err="1"/>
              <a:t>laboratoare</a:t>
            </a:r>
            <a:r>
              <a:rPr lang="en-US" dirty="0"/>
              <a:t>, </a:t>
            </a:r>
            <a:r>
              <a:rPr lang="en-US" dirty="0" err="1"/>
              <a:t>ateliere</a:t>
            </a:r>
            <a:r>
              <a:rPr lang="en-US" dirty="0"/>
              <a:t>, </a:t>
            </a:r>
            <a:r>
              <a:rPr lang="en-US" dirty="0" err="1"/>
              <a:t>birouri</a:t>
            </a:r>
            <a:r>
              <a:rPr lang="en-US" dirty="0"/>
              <a:t> </a:t>
            </a:r>
            <a:r>
              <a:rPr lang="en-US" dirty="0" err="1"/>
              <a:t>etc</a:t>
            </a:r>
            <a:r>
              <a:rPr lang="en-US" dirty="0"/>
              <a:t>).</a:t>
            </a:r>
          </a:p>
          <a:p>
            <a:pPr algn="just"/>
            <a:r>
              <a:rPr lang="en-US" b="1" dirty="0" err="1"/>
              <a:t>Pardoseala</a:t>
            </a:r>
            <a:r>
              <a:rPr lang="en-US" b="1" dirty="0"/>
              <a:t> </a:t>
            </a:r>
            <a:r>
              <a:rPr lang="en-US" dirty="0" err="1"/>
              <a:t>este</a:t>
            </a:r>
            <a:r>
              <a:rPr lang="en-US" dirty="0"/>
              <a:t> parte </a:t>
            </a:r>
            <a:r>
              <a:rPr lang="en-US" dirty="0" err="1"/>
              <a:t>integrantă</a:t>
            </a:r>
            <a:r>
              <a:rPr lang="en-US" dirty="0"/>
              <a:t> a </a:t>
            </a:r>
            <a:r>
              <a:rPr lang="en-US" dirty="0" err="1"/>
              <a:t>designului</a:t>
            </a:r>
            <a:r>
              <a:rPr lang="en-US" dirty="0"/>
              <a:t> interior </a:t>
            </a:r>
            <a:r>
              <a:rPr lang="en-US" dirty="0" err="1"/>
              <a:t>ai</a:t>
            </a:r>
            <a:r>
              <a:rPr lang="en-US" dirty="0"/>
              <a:t> </a:t>
            </a:r>
            <a:r>
              <a:rPr lang="en-US" dirty="0" err="1"/>
              <a:t>unui</a:t>
            </a:r>
            <a:r>
              <a:rPr lang="en-US" dirty="0"/>
              <a:t> </a:t>
            </a:r>
            <a:r>
              <a:rPr lang="en-US" dirty="0" err="1"/>
              <a:t>magazin</a:t>
            </a:r>
            <a:r>
              <a:rPr lang="en-US" dirty="0"/>
              <a:t> </a:t>
            </a:r>
            <a:r>
              <a:rPr lang="en-US" dirty="0" err="1"/>
              <a:t>şi</a:t>
            </a:r>
            <a:r>
              <a:rPr lang="en-US" dirty="0"/>
              <a:t> </a:t>
            </a:r>
            <a:r>
              <a:rPr lang="en-US" dirty="0" err="1"/>
              <a:t>trebuie</a:t>
            </a:r>
            <a:r>
              <a:rPr lang="en-US" dirty="0"/>
              <a:t> </a:t>
            </a:r>
            <a:r>
              <a:rPr lang="en-US" dirty="0" err="1"/>
              <a:t>să</a:t>
            </a:r>
            <a:r>
              <a:rPr lang="en-US" dirty="0"/>
              <a:t> </a:t>
            </a:r>
            <a:r>
              <a:rPr lang="en-US" dirty="0" err="1"/>
              <a:t>dovedească</a:t>
            </a:r>
            <a:r>
              <a:rPr lang="en-US" dirty="0"/>
              <a:t> </a:t>
            </a:r>
            <a:r>
              <a:rPr lang="en-US" dirty="0" err="1"/>
              <a:t>funcţionalitate</a:t>
            </a:r>
            <a:r>
              <a:rPr lang="en-US" dirty="0"/>
              <a:t> </a:t>
            </a:r>
            <a:r>
              <a:rPr lang="en-US" dirty="0" err="1"/>
              <a:t>crescută</a:t>
            </a:r>
            <a:r>
              <a:rPr lang="en-US" dirty="0"/>
              <a:t> </a:t>
            </a:r>
            <a:r>
              <a:rPr lang="en-US" dirty="0" err="1"/>
              <a:t>în</a:t>
            </a:r>
            <a:r>
              <a:rPr lang="en-US" dirty="0"/>
              <a:t> </a:t>
            </a:r>
            <a:r>
              <a:rPr lang="en-US" dirty="0" err="1"/>
              <a:t>întreţinere</a:t>
            </a:r>
            <a:r>
              <a:rPr lang="en-US" dirty="0"/>
              <a:t>, </a:t>
            </a:r>
            <a:r>
              <a:rPr lang="en-US" dirty="0" err="1"/>
              <a:t>menţinerea</a:t>
            </a:r>
            <a:r>
              <a:rPr lang="en-US" dirty="0"/>
              <a:t> </a:t>
            </a:r>
            <a:r>
              <a:rPr lang="en-US" dirty="0" err="1"/>
              <a:t>curăţeniei</a:t>
            </a:r>
            <a:r>
              <a:rPr lang="en-US" dirty="0"/>
              <a:t> </a:t>
            </a:r>
            <a:r>
              <a:rPr lang="en-US" dirty="0" err="1"/>
              <a:t>şi</a:t>
            </a:r>
            <a:r>
              <a:rPr lang="en-US" dirty="0"/>
              <a:t> </a:t>
            </a:r>
            <a:r>
              <a:rPr lang="en-US" dirty="0" err="1"/>
              <a:t>protecţia</a:t>
            </a:r>
            <a:r>
              <a:rPr lang="en-US" dirty="0"/>
              <a:t> </a:t>
            </a:r>
            <a:r>
              <a:rPr lang="en-US" dirty="0" err="1"/>
              <a:t>mărfurilor</a:t>
            </a:r>
            <a:r>
              <a:rPr lang="en-US" dirty="0"/>
              <a:t> </a:t>
            </a:r>
            <a:r>
              <a:rPr lang="en-US" dirty="0" err="1"/>
              <a:t>şi</a:t>
            </a:r>
            <a:r>
              <a:rPr lang="en-US" dirty="0"/>
              <a:t> a </a:t>
            </a:r>
            <a:r>
              <a:rPr lang="en-US" dirty="0" err="1"/>
              <a:t>echipamentului</a:t>
            </a:r>
            <a:r>
              <a:rPr lang="en-US" dirty="0"/>
              <a:t> </a:t>
            </a:r>
            <a:r>
              <a:rPr lang="en-US" dirty="0" err="1"/>
              <a:t>comercial</a:t>
            </a:r>
            <a:r>
              <a:rPr lang="en-US" dirty="0"/>
              <a:t>. Se </a:t>
            </a:r>
            <a:r>
              <a:rPr lang="en-US" dirty="0" err="1"/>
              <a:t>va</a:t>
            </a:r>
            <a:r>
              <a:rPr lang="en-US" dirty="0"/>
              <a:t> </a:t>
            </a:r>
            <a:r>
              <a:rPr lang="en-US" dirty="0" err="1"/>
              <a:t>realiza</a:t>
            </a:r>
            <a:r>
              <a:rPr lang="en-US" dirty="0"/>
              <a:t> o </a:t>
            </a:r>
            <a:r>
              <a:rPr lang="en-US" dirty="0" err="1"/>
              <a:t>pardoseală</a:t>
            </a:r>
            <a:r>
              <a:rPr lang="en-US" dirty="0"/>
              <a:t> </a:t>
            </a:r>
            <a:r>
              <a:rPr lang="en-US" dirty="0" err="1"/>
              <a:t>rezistentă</a:t>
            </a:r>
            <a:r>
              <a:rPr lang="en-US" dirty="0"/>
              <a:t> la </a:t>
            </a:r>
            <a:r>
              <a:rPr lang="en-US" dirty="0" err="1"/>
              <a:t>traficul</a:t>
            </a:r>
            <a:r>
              <a:rPr lang="en-US" dirty="0"/>
              <a:t> </a:t>
            </a:r>
            <a:r>
              <a:rPr lang="en-US" dirty="0" err="1"/>
              <a:t>intens</a:t>
            </a:r>
            <a:r>
              <a:rPr lang="en-US" dirty="0"/>
              <a:t> al </a:t>
            </a:r>
            <a:r>
              <a:rPr lang="en-US" dirty="0" err="1"/>
              <a:t>clienţilor</a:t>
            </a:r>
            <a:r>
              <a:rPr lang="en-US" dirty="0"/>
              <a:t>, </a:t>
            </a:r>
            <a:r>
              <a:rPr lang="en-US" dirty="0" err="1"/>
              <a:t>uşor</a:t>
            </a:r>
            <a:r>
              <a:rPr lang="en-US" dirty="0"/>
              <a:t> de </a:t>
            </a:r>
            <a:r>
              <a:rPr lang="en-US" dirty="0" err="1"/>
              <a:t>curăţat</a:t>
            </a:r>
            <a:r>
              <a:rPr lang="en-US" dirty="0"/>
              <a:t>, </a:t>
            </a:r>
            <a:r>
              <a:rPr lang="en-US" dirty="0" err="1"/>
              <a:t>uscat</a:t>
            </a:r>
            <a:r>
              <a:rPr lang="en-US" dirty="0"/>
              <a:t>, </a:t>
            </a:r>
            <a:r>
              <a:rPr lang="en-US" dirty="0" err="1"/>
              <a:t>fără</a:t>
            </a:r>
            <a:r>
              <a:rPr lang="en-US" dirty="0"/>
              <a:t> </a:t>
            </a:r>
            <a:r>
              <a:rPr lang="en-US" dirty="0" err="1"/>
              <a:t>obstacole</a:t>
            </a:r>
            <a:r>
              <a:rPr lang="en-US" dirty="0"/>
              <a:t> </a:t>
            </a:r>
            <a:r>
              <a:rPr lang="en-US" dirty="0" err="1"/>
              <a:t>pentru</a:t>
            </a:r>
            <a:r>
              <a:rPr lang="en-US" dirty="0"/>
              <a:t> </a:t>
            </a:r>
            <a:r>
              <a:rPr lang="en-US" dirty="0" err="1"/>
              <a:t>clienţi</a:t>
            </a:r>
            <a:r>
              <a:rPr lang="en-US" dirty="0"/>
              <a:t> </a:t>
            </a:r>
            <a:r>
              <a:rPr lang="en-US" dirty="0" err="1"/>
              <a:t>şi</a:t>
            </a:r>
            <a:r>
              <a:rPr lang="en-US" dirty="0"/>
              <a:t> </a:t>
            </a:r>
            <a:r>
              <a:rPr lang="en-US" dirty="0" err="1"/>
              <a:t>personalul</a:t>
            </a:r>
            <a:r>
              <a:rPr lang="en-US" dirty="0"/>
              <a:t> din </a:t>
            </a:r>
            <a:r>
              <a:rPr lang="en-US" dirty="0" err="1"/>
              <a:t>magazin</a:t>
            </a:r>
            <a:r>
              <a:rPr lang="en-US" dirty="0"/>
              <a:t>.</a:t>
            </a:r>
          </a:p>
          <a:p>
            <a:pPr algn="just"/>
            <a:r>
              <a:rPr lang="en-US" b="1" dirty="0" err="1"/>
              <a:t>Plafonul</a:t>
            </a:r>
            <a:r>
              <a:rPr lang="en-US" b="1" dirty="0"/>
              <a:t> </a:t>
            </a:r>
            <a:r>
              <a:rPr lang="en-US" dirty="0" err="1"/>
              <a:t>contribuie</a:t>
            </a:r>
            <a:r>
              <a:rPr lang="en-US" dirty="0"/>
              <a:t>, de </a:t>
            </a:r>
            <a:r>
              <a:rPr lang="en-US" dirty="0" err="1"/>
              <a:t>asemenea</a:t>
            </a:r>
            <a:r>
              <a:rPr lang="en-US" dirty="0"/>
              <a:t>, la </a:t>
            </a:r>
            <a:r>
              <a:rPr lang="en-US" dirty="0" err="1"/>
              <a:t>atmosfera</a:t>
            </a:r>
            <a:r>
              <a:rPr lang="en-US" dirty="0"/>
              <a:t> din </a:t>
            </a:r>
            <a:r>
              <a:rPr lang="en-US" dirty="0" err="1"/>
              <a:t>sala</a:t>
            </a:r>
            <a:r>
              <a:rPr lang="en-US" dirty="0"/>
              <a:t> de </a:t>
            </a:r>
            <a:r>
              <a:rPr lang="en-US" dirty="0" err="1"/>
              <a:t>vânzare</a:t>
            </a:r>
            <a:r>
              <a:rPr lang="en-US" dirty="0"/>
              <a:t>, </a:t>
            </a:r>
            <a:r>
              <a:rPr lang="en-US" dirty="0" err="1"/>
              <a:t>având</a:t>
            </a:r>
            <a:r>
              <a:rPr lang="en-US" dirty="0"/>
              <a:t> </a:t>
            </a:r>
            <a:r>
              <a:rPr lang="en-US" dirty="0" err="1"/>
              <a:t>în</a:t>
            </a:r>
            <a:r>
              <a:rPr lang="en-US" dirty="0"/>
              <a:t> </a:t>
            </a:r>
            <a:r>
              <a:rPr lang="en-US" dirty="0" err="1"/>
              <a:t>acelaşi</a:t>
            </a:r>
            <a:r>
              <a:rPr lang="en-US" dirty="0"/>
              <a:t> </a:t>
            </a:r>
            <a:r>
              <a:rPr lang="en-US" dirty="0" err="1"/>
              <a:t>timp</a:t>
            </a:r>
            <a:r>
              <a:rPr lang="en-US" dirty="0"/>
              <a:t> </a:t>
            </a:r>
            <a:r>
              <a:rPr lang="en-US" dirty="0" err="1"/>
              <a:t>rolul</a:t>
            </a:r>
            <a:r>
              <a:rPr lang="en-US" dirty="0"/>
              <a:t> de a </a:t>
            </a:r>
            <a:r>
              <a:rPr lang="en-US" dirty="0" err="1"/>
              <a:t>masca</a:t>
            </a:r>
            <a:r>
              <a:rPr lang="en-US" dirty="0"/>
              <a:t> </a:t>
            </a:r>
            <a:r>
              <a:rPr lang="en-US" dirty="0" err="1"/>
              <a:t>instalaţia</a:t>
            </a:r>
            <a:r>
              <a:rPr lang="en-US" dirty="0"/>
              <a:t> </a:t>
            </a:r>
            <a:r>
              <a:rPr lang="en-US" dirty="0" err="1"/>
              <a:t>electrică</a:t>
            </a:r>
            <a:r>
              <a:rPr lang="en-US" dirty="0"/>
              <a:t>, </a:t>
            </a:r>
            <a:r>
              <a:rPr lang="en-US" dirty="0" err="1"/>
              <a:t>conductele</a:t>
            </a:r>
            <a:r>
              <a:rPr lang="en-US" dirty="0"/>
              <a:t> </a:t>
            </a:r>
            <a:r>
              <a:rPr lang="en-US" dirty="0" err="1"/>
              <a:t>sanitare</a:t>
            </a:r>
            <a:r>
              <a:rPr lang="en-US" dirty="0"/>
              <a:t> </a:t>
            </a:r>
            <a:r>
              <a:rPr lang="en-US" dirty="0" err="1"/>
              <a:t>şi</a:t>
            </a:r>
            <a:r>
              <a:rPr lang="en-US" dirty="0"/>
              <a:t> </a:t>
            </a:r>
            <a:r>
              <a:rPr lang="en-US" dirty="0" err="1"/>
              <a:t>alte</a:t>
            </a:r>
            <a:r>
              <a:rPr lang="en-US" dirty="0"/>
              <a:t> </a:t>
            </a:r>
            <a:r>
              <a:rPr lang="en-US" dirty="0" err="1"/>
              <a:t>elemente</a:t>
            </a:r>
            <a:r>
              <a:rPr lang="en-US" dirty="0"/>
              <a:t> de </a:t>
            </a:r>
            <a:r>
              <a:rPr lang="en-US" dirty="0" err="1"/>
              <a:t>infrastructură</a:t>
            </a:r>
            <a:r>
              <a:rPr lang="en-US" dirty="0"/>
              <a:t> a </a:t>
            </a:r>
            <a:r>
              <a:rPr lang="en-US" dirty="0" err="1"/>
              <a:t>construcţiei</a:t>
            </a:r>
            <a:r>
              <a:rPr lang="en-US" dirty="0"/>
              <a:t>.</a:t>
            </a:r>
          </a:p>
          <a:p>
            <a:pPr algn="just"/>
            <a:r>
              <a:rPr lang="en-US" b="1" dirty="0" err="1"/>
              <a:t>Iluminatul</a:t>
            </a:r>
            <a:r>
              <a:rPr lang="en-US" dirty="0"/>
              <a:t> </a:t>
            </a:r>
            <a:r>
              <a:rPr lang="en-US" dirty="0" err="1"/>
              <a:t>magazinului</a:t>
            </a:r>
            <a:r>
              <a:rPr lang="en-US" dirty="0"/>
              <a:t> </a:t>
            </a:r>
            <a:r>
              <a:rPr lang="en-US" dirty="0" err="1"/>
              <a:t>este</a:t>
            </a:r>
            <a:r>
              <a:rPr lang="en-US" dirty="0"/>
              <a:t> o </a:t>
            </a:r>
            <a:r>
              <a:rPr lang="en-US" dirty="0" err="1"/>
              <a:t>necesitate</a:t>
            </a:r>
            <a:r>
              <a:rPr lang="en-US" dirty="0"/>
              <a:t> </a:t>
            </a:r>
            <a:r>
              <a:rPr lang="en-US" dirty="0" err="1"/>
              <a:t>practică</a:t>
            </a:r>
            <a:r>
              <a:rPr lang="en-US" dirty="0"/>
              <a:t> - </a:t>
            </a:r>
            <a:r>
              <a:rPr lang="en-US" dirty="0" err="1"/>
              <a:t>examinarea</a:t>
            </a:r>
            <a:r>
              <a:rPr lang="en-US" dirty="0"/>
              <a:t> </a:t>
            </a:r>
            <a:r>
              <a:rPr lang="en-US" dirty="0" err="1"/>
              <a:t>mărfurilor</a:t>
            </a:r>
            <a:r>
              <a:rPr lang="en-US" dirty="0"/>
              <a:t> de </a:t>
            </a:r>
            <a:r>
              <a:rPr lang="en-US" dirty="0" err="1"/>
              <a:t>către</a:t>
            </a:r>
            <a:r>
              <a:rPr lang="en-US" dirty="0"/>
              <a:t> </a:t>
            </a:r>
            <a:r>
              <a:rPr lang="en-US" dirty="0" err="1"/>
              <a:t>clienţi</a:t>
            </a:r>
            <a:r>
              <a:rPr lang="en-US" dirty="0"/>
              <a:t> </a:t>
            </a:r>
            <a:r>
              <a:rPr lang="en-US" dirty="0" err="1"/>
              <a:t>şi</a:t>
            </a:r>
            <a:r>
              <a:rPr lang="en-US" dirty="0"/>
              <a:t> </a:t>
            </a:r>
            <a:r>
              <a:rPr lang="en-US" dirty="0" err="1"/>
              <a:t>punerea</a:t>
            </a:r>
            <a:r>
              <a:rPr lang="en-US" dirty="0"/>
              <a:t> </a:t>
            </a:r>
            <a:r>
              <a:rPr lang="en-US" dirty="0" err="1"/>
              <a:t>lor</a:t>
            </a:r>
            <a:r>
              <a:rPr lang="en-US" dirty="0"/>
              <a:t> </a:t>
            </a:r>
            <a:r>
              <a:rPr lang="en-US" dirty="0" err="1"/>
              <a:t>în</a:t>
            </a:r>
            <a:r>
              <a:rPr lang="en-US" dirty="0"/>
              <a:t> </a:t>
            </a:r>
            <a:r>
              <a:rPr lang="en-US" dirty="0" err="1"/>
              <a:t>valoare</a:t>
            </a:r>
            <a:r>
              <a:rPr lang="en-US" dirty="0"/>
              <a:t> (</a:t>
            </a:r>
            <a:r>
              <a:rPr lang="en-US" dirty="0" err="1"/>
              <a:t>efect</a:t>
            </a:r>
            <a:r>
              <a:rPr lang="en-US" dirty="0"/>
              <a:t> </a:t>
            </a:r>
            <a:r>
              <a:rPr lang="en-US" dirty="0" err="1"/>
              <a:t>promoţional</a:t>
            </a:r>
            <a:r>
              <a:rPr lang="en-US" dirty="0"/>
              <a:t>). </a:t>
            </a:r>
            <a:r>
              <a:rPr lang="en-US" dirty="0" err="1"/>
              <a:t>Metodologia</a:t>
            </a:r>
            <a:r>
              <a:rPr lang="en-US" dirty="0"/>
              <a:t> </a:t>
            </a:r>
            <a:r>
              <a:rPr lang="en-US" dirty="0" err="1"/>
              <a:t>iluminatului</a:t>
            </a:r>
            <a:r>
              <a:rPr lang="en-US" dirty="0"/>
              <a:t> </a:t>
            </a:r>
            <a:r>
              <a:rPr lang="en-US" dirty="0" err="1"/>
              <a:t>este</a:t>
            </a:r>
            <a:r>
              <a:rPr lang="en-US" dirty="0"/>
              <a:t> </a:t>
            </a:r>
            <a:r>
              <a:rPr lang="en-US" dirty="0" err="1"/>
              <a:t>considerată</a:t>
            </a:r>
            <a:r>
              <a:rPr lang="en-US" dirty="0"/>
              <a:t> o </a:t>
            </a:r>
            <a:r>
              <a:rPr lang="en-US" dirty="0" err="1"/>
              <a:t>artă</a:t>
            </a:r>
            <a:r>
              <a:rPr lang="en-US" dirty="0"/>
              <a:t> care </a:t>
            </a:r>
            <a:r>
              <a:rPr lang="en-US" dirty="0" err="1"/>
              <a:t>poate</a:t>
            </a:r>
            <a:r>
              <a:rPr lang="en-US" dirty="0"/>
              <a:t> </a:t>
            </a:r>
            <a:r>
              <a:rPr lang="en-US" dirty="0" err="1"/>
              <a:t>aduce</a:t>
            </a:r>
            <a:r>
              <a:rPr lang="en-US" dirty="0"/>
              <a:t> </a:t>
            </a:r>
            <a:r>
              <a:rPr lang="en-US" dirty="0" err="1"/>
              <a:t>beneficii</a:t>
            </a:r>
            <a:r>
              <a:rPr lang="en-US" dirty="0"/>
              <a:t> </a:t>
            </a:r>
            <a:r>
              <a:rPr lang="en-US" dirty="0" err="1"/>
              <a:t>considerabile</a:t>
            </a:r>
            <a:r>
              <a:rPr lang="en-US" dirty="0"/>
              <a:t> </a:t>
            </a:r>
            <a:r>
              <a:rPr lang="en-US" dirty="0" err="1"/>
              <a:t>actului</a:t>
            </a:r>
            <a:r>
              <a:rPr lang="en-US" dirty="0"/>
              <a:t> </a:t>
            </a:r>
            <a:r>
              <a:rPr lang="en-US" dirty="0" err="1"/>
              <a:t>vânzării</a:t>
            </a:r>
            <a:r>
              <a:rPr lang="en-US" dirty="0"/>
              <a:t>.</a:t>
            </a:r>
          </a:p>
          <a:p>
            <a:pPr algn="just"/>
            <a:r>
              <a:rPr lang="en-US" b="1" dirty="0" err="1"/>
              <a:t>Iluminatul</a:t>
            </a:r>
            <a:r>
              <a:rPr lang="en-US" b="1" dirty="0"/>
              <a:t> natural</a:t>
            </a:r>
            <a:r>
              <a:rPr lang="en-US" dirty="0"/>
              <a:t> </a:t>
            </a:r>
            <a:r>
              <a:rPr lang="en-US" dirty="0" err="1"/>
              <a:t>este</a:t>
            </a:r>
            <a:r>
              <a:rPr lang="en-US" dirty="0"/>
              <a:t> </a:t>
            </a:r>
            <a:r>
              <a:rPr lang="en-US" dirty="0" err="1"/>
              <a:t>asigurat</a:t>
            </a:r>
            <a:r>
              <a:rPr lang="en-US" dirty="0"/>
              <a:t> </a:t>
            </a:r>
            <a:r>
              <a:rPr lang="en-US" dirty="0" err="1"/>
              <a:t>prin</a:t>
            </a:r>
            <a:r>
              <a:rPr lang="en-US" dirty="0"/>
              <a:t> </a:t>
            </a:r>
            <a:r>
              <a:rPr lang="en-US" dirty="0" err="1"/>
              <a:t>intermediul</a:t>
            </a:r>
            <a:r>
              <a:rPr lang="en-US" dirty="0"/>
              <a:t> </a:t>
            </a:r>
            <a:r>
              <a:rPr lang="en-US" dirty="0" err="1"/>
              <a:t>vitrinelor</a:t>
            </a:r>
            <a:r>
              <a:rPr lang="en-US" dirty="0"/>
              <a:t>, </a:t>
            </a:r>
            <a:r>
              <a:rPr lang="en-US" dirty="0" err="1"/>
              <a:t>faţadelor</a:t>
            </a:r>
            <a:r>
              <a:rPr lang="en-US" dirty="0"/>
              <a:t> </a:t>
            </a:r>
            <a:r>
              <a:rPr lang="en-US" dirty="0" err="1"/>
              <a:t>vitrate</a:t>
            </a:r>
            <a:r>
              <a:rPr lang="en-US" dirty="0"/>
              <a:t> </a:t>
            </a:r>
            <a:r>
              <a:rPr lang="en-US" dirty="0" err="1"/>
              <a:t>şi</a:t>
            </a:r>
            <a:r>
              <a:rPr lang="en-US" dirty="0"/>
              <a:t> </a:t>
            </a:r>
            <a:r>
              <a:rPr lang="en-US" dirty="0" err="1"/>
              <a:t>ferestrelor</a:t>
            </a:r>
            <a:r>
              <a:rPr lang="en-US" dirty="0"/>
              <a:t>. </a:t>
            </a:r>
            <a:r>
              <a:rPr lang="en-US" dirty="0" err="1"/>
              <a:t>Mărimea</a:t>
            </a:r>
            <a:r>
              <a:rPr lang="en-US" dirty="0"/>
              <a:t> </a:t>
            </a:r>
            <a:r>
              <a:rPr lang="en-US" dirty="0" err="1"/>
              <a:t>vitrinelor</a:t>
            </a:r>
            <a:r>
              <a:rPr lang="en-US" dirty="0"/>
              <a:t> </a:t>
            </a:r>
            <a:r>
              <a:rPr lang="en-US" dirty="0" err="1"/>
              <a:t>sau</a:t>
            </a:r>
            <a:r>
              <a:rPr lang="en-US" dirty="0"/>
              <a:t> </a:t>
            </a:r>
            <a:r>
              <a:rPr lang="en-US" dirty="0" err="1"/>
              <a:t>ferestrelor</a:t>
            </a:r>
            <a:r>
              <a:rPr lang="en-US" dirty="0"/>
              <a:t> </a:t>
            </a:r>
            <a:r>
              <a:rPr lang="en-US" dirty="0" err="1"/>
              <a:t>prin</a:t>
            </a:r>
            <a:r>
              <a:rPr lang="en-US" dirty="0"/>
              <a:t> care </a:t>
            </a:r>
            <a:r>
              <a:rPr lang="en-US" dirty="0" err="1"/>
              <a:t>pătrunde</a:t>
            </a:r>
            <a:r>
              <a:rPr lang="en-US" dirty="0"/>
              <a:t> </a:t>
            </a:r>
            <a:r>
              <a:rPr lang="en-US" dirty="0" err="1"/>
              <a:t>lumina</a:t>
            </a:r>
            <a:r>
              <a:rPr lang="en-US" dirty="0"/>
              <a:t> </a:t>
            </a:r>
            <a:r>
              <a:rPr lang="en-US" dirty="0" err="1"/>
              <a:t>în</a:t>
            </a:r>
            <a:r>
              <a:rPr lang="en-US" dirty="0"/>
              <a:t> </a:t>
            </a:r>
            <a:r>
              <a:rPr lang="en-US" dirty="0" err="1"/>
              <a:t>sălile</a:t>
            </a:r>
            <a:r>
              <a:rPr lang="en-US" dirty="0"/>
              <a:t> </a:t>
            </a:r>
            <a:r>
              <a:rPr lang="en-US" dirty="0" err="1"/>
              <a:t>magazinului</a:t>
            </a:r>
            <a:r>
              <a:rPr lang="en-US" dirty="0"/>
              <a:t> </a:t>
            </a:r>
            <a:r>
              <a:rPr lang="en-US" dirty="0" err="1"/>
              <a:t>trebuie</a:t>
            </a:r>
            <a:r>
              <a:rPr lang="en-US" dirty="0"/>
              <a:t> </a:t>
            </a:r>
            <a:r>
              <a:rPr lang="en-US" dirty="0" err="1"/>
              <a:t>să</a:t>
            </a:r>
            <a:r>
              <a:rPr lang="en-US" dirty="0"/>
              <a:t> fie </a:t>
            </a:r>
            <a:r>
              <a:rPr lang="en-US" dirty="0" err="1"/>
              <a:t>cît</a:t>
            </a:r>
            <a:r>
              <a:rPr lang="en-US" dirty="0"/>
              <a:t> </a:t>
            </a:r>
            <a:r>
              <a:rPr lang="en-US" dirty="0" err="1"/>
              <a:t>mai</a:t>
            </a:r>
            <a:r>
              <a:rPr lang="en-US" dirty="0"/>
              <a:t> mare (minimum 1/6 din </a:t>
            </a:r>
            <a:r>
              <a:rPr lang="en-US" dirty="0" err="1"/>
              <a:t>suprafaţa</a:t>
            </a:r>
            <a:r>
              <a:rPr lang="en-US" dirty="0"/>
              <a:t> </a:t>
            </a:r>
            <a:r>
              <a:rPr lang="en-US" dirty="0" err="1"/>
              <a:t>sălilor</a:t>
            </a:r>
            <a:r>
              <a:rPr lang="en-US" dirty="0"/>
              <a:t> respective).</a:t>
            </a:r>
          </a:p>
        </p:txBody>
      </p:sp>
    </p:spTree>
    <p:extLst>
      <p:ext uri="{BB962C8B-B14F-4D97-AF65-F5344CB8AC3E}">
        <p14:creationId xmlns:p14="http://schemas.microsoft.com/office/powerpoint/2010/main" val="328964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34" y="1586060"/>
            <a:ext cx="8585468" cy="778654"/>
          </a:xfrm>
        </p:spPr>
        <p:txBody>
          <a:bodyPr/>
          <a:lstStyle/>
          <a:p>
            <a:r>
              <a:rPr lang="ro-RO" dirty="0"/>
              <a:t>Suprafata comerciala</a:t>
            </a:r>
            <a:endParaRPr lang="en-US" dirty="0"/>
          </a:p>
        </p:txBody>
      </p:sp>
      <p:sp>
        <p:nvSpPr>
          <p:cNvPr id="3" name="Content Placeholder 2"/>
          <p:cNvSpPr>
            <a:spLocks noGrp="1"/>
          </p:cNvSpPr>
          <p:nvPr>
            <p:ph idx="1"/>
          </p:nvPr>
        </p:nvSpPr>
        <p:spPr>
          <a:xfrm>
            <a:off x="688534" y="2436814"/>
            <a:ext cx="8596668" cy="3880773"/>
          </a:xfrm>
        </p:spPr>
        <p:txBody>
          <a:bodyPr/>
          <a:lstStyle/>
          <a:p>
            <a:pPr marL="0" indent="0" algn="just">
              <a:buNone/>
            </a:pPr>
            <a:r>
              <a:rPr lang="ro-RO" dirty="0"/>
              <a:t>	</a:t>
            </a:r>
            <a:r>
              <a:rPr lang="en-US" dirty="0" err="1"/>
              <a:t>Suprafaţa</a:t>
            </a:r>
            <a:r>
              <a:rPr lang="en-US" dirty="0"/>
              <a:t> </a:t>
            </a:r>
            <a:r>
              <a:rPr lang="en-US" dirty="0" err="1"/>
              <a:t>comercială</a:t>
            </a:r>
            <a:r>
              <a:rPr lang="en-US" dirty="0"/>
              <a:t> se </a:t>
            </a:r>
            <a:r>
              <a:rPr lang="en-US" dirty="0" err="1"/>
              <a:t>poate</a:t>
            </a:r>
            <a:r>
              <a:rPr lang="en-US" dirty="0"/>
              <a:t> </a:t>
            </a:r>
            <a:r>
              <a:rPr lang="en-US" dirty="0" err="1"/>
              <a:t>diviza</a:t>
            </a:r>
            <a:r>
              <a:rPr lang="en-US" dirty="0"/>
              <a:t> </a:t>
            </a:r>
            <a:r>
              <a:rPr lang="en-US" dirty="0" err="1"/>
              <a:t>în</a:t>
            </a:r>
            <a:r>
              <a:rPr lang="en-US" dirty="0"/>
              <a:t> </a:t>
            </a:r>
            <a:r>
              <a:rPr lang="en-US" dirty="0" err="1"/>
              <a:t>funcţie</a:t>
            </a:r>
            <a:r>
              <a:rPr lang="en-US" dirty="0"/>
              <a:t> de </a:t>
            </a:r>
            <a:r>
              <a:rPr lang="en-US" dirty="0" err="1"/>
              <a:t>mărimea</a:t>
            </a:r>
            <a:r>
              <a:rPr lang="en-US" dirty="0"/>
              <a:t> </a:t>
            </a:r>
            <a:r>
              <a:rPr lang="en-US" dirty="0" err="1"/>
              <a:t>şi</a:t>
            </a:r>
            <a:r>
              <a:rPr lang="en-US" dirty="0"/>
              <a:t> </a:t>
            </a:r>
            <a:r>
              <a:rPr lang="en-US" dirty="0" err="1"/>
              <a:t>profilul</a:t>
            </a:r>
            <a:r>
              <a:rPr lang="en-US" dirty="0"/>
              <a:t> </a:t>
            </a:r>
            <a:r>
              <a:rPr lang="en-US" dirty="0" err="1"/>
              <a:t>magazinului</a:t>
            </a:r>
            <a:r>
              <a:rPr lang="en-US" dirty="0"/>
              <a:t>, </a:t>
            </a:r>
            <a:r>
              <a:rPr lang="en-US" dirty="0" err="1"/>
              <a:t>vechimea</a:t>
            </a:r>
            <a:r>
              <a:rPr lang="en-US" dirty="0"/>
              <a:t> </a:t>
            </a:r>
            <a:r>
              <a:rPr lang="en-US" dirty="0" err="1"/>
              <a:t>clădirii</a:t>
            </a:r>
            <a:r>
              <a:rPr lang="en-US" dirty="0"/>
              <a:t>, </a:t>
            </a:r>
            <a:r>
              <a:rPr lang="en-US" dirty="0" err="1"/>
              <a:t>modul</a:t>
            </a:r>
            <a:r>
              <a:rPr lang="en-US" dirty="0"/>
              <a:t> de </a:t>
            </a:r>
            <a:r>
              <a:rPr lang="en-US" dirty="0" err="1"/>
              <a:t>realizare</a:t>
            </a:r>
            <a:r>
              <a:rPr lang="en-US" dirty="0"/>
              <a:t> a </a:t>
            </a:r>
            <a:r>
              <a:rPr lang="en-US" dirty="0" err="1"/>
              <a:t>construcţiei</a:t>
            </a:r>
            <a:r>
              <a:rPr lang="en-US" dirty="0"/>
              <a:t> (</a:t>
            </a:r>
            <a:r>
              <a:rPr lang="en-US" dirty="0" err="1"/>
              <a:t>unul</a:t>
            </a:r>
            <a:r>
              <a:rPr lang="en-US" dirty="0"/>
              <a:t> </a:t>
            </a:r>
            <a:r>
              <a:rPr lang="en-US" dirty="0" err="1"/>
              <a:t>sau</a:t>
            </a:r>
            <a:r>
              <a:rPr lang="en-US" dirty="0"/>
              <a:t> </a:t>
            </a:r>
            <a:r>
              <a:rPr lang="en-US" dirty="0" err="1"/>
              <a:t>mai</a:t>
            </a:r>
            <a:r>
              <a:rPr lang="en-US" dirty="0"/>
              <a:t> </a:t>
            </a:r>
            <a:r>
              <a:rPr lang="en-US" dirty="0" err="1"/>
              <a:t>multe</a:t>
            </a:r>
            <a:r>
              <a:rPr lang="en-US" dirty="0"/>
              <a:t> </a:t>
            </a:r>
            <a:r>
              <a:rPr lang="en-US" dirty="0" err="1"/>
              <a:t>niveluri</a:t>
            </a:r>
            <a:r>
              <a:rPr lang="en-US" dirty="0"/>
              <a:t>) </a:t>
            </a:r>
          </a:p>
          <a:p>
            <a:pPr marL="457200" indent="-457200" algn="just">
              <a:buFont typeface="+mj-lt"/>
              <a:buAutoNum type="arabicPeriod"/>
            </a:pPr>
            <a:r>
              <a:rPr lang="en-US" b="1" dirty="0" err="1"/>
              <a:t>Sala</a:t>
            </a:r>
            <a:r>
              <a:rPr lang="en-US" b="1" dirty="0"/>
              <a:t> de </a:t>
            </a:r>
            <a:r>
              <a:rPr lang="en-US" b="1" dirty="0" err="1"/>
              <a:t>vânzare</a:t>
            </a:r>
            <a:r>
              <a:rPr lang="en-US" dirty="0"/>
              <a:t>, </a:t>
            </a:r>
            <a:r>
              <a:rPr lang="en-US" dirty="0" err="1"/>
              <a:t>în</a:t>
            </a:r>
            <a:r>
              <a:rPr lang="en-US" dirty="0"/>
              <a:t> </a:t>
            </a:r>
            <a:r>
              <a:rPr lang="en-US" dirty="0" err="1"/>
              <a:t>cadrul</a:t>
            </a:r>
            <a:r>
              <a:rPr lang="en-US" dirty="0"/>
              <a:t> </a:t>
            </a:r>
            <a:r>
              <a:rPr lang="en-US" dirty="0" err="1"/>
              <a:t>căreia</a:t>
            </a:r>
            <a:r>
              <a:rPr lang="en-US" dirty="0"/>
              <a:t> are </a:t>
            </a:r>
            <a:r>
              <a:rPr lang="en-US" dirty="0" err="1"/>
              <a:t>loc</a:t>
            </a:r>
            <a:r>
              <a:rPr lang="en-US" dirty="0"/>
              <a:t> </a:t>
            </a:r>
            <a:r>
              <a:rPr lang="en-US" dirty="0" err="1"/>
              <a:t>procesul</a:t>
            </a:r>
            <a:r>
              <a:rPr lang="en-US" dirty="0"/>
              <a:t> de </a:t>
            </a:r>
            <a:r>
              <a:rPr lang="en-US" dirty="0" err="1"/>
              <a:t>vânzare</a:t>
            </a:r>
            <a:r>
              <a:rPr lang="en-US" dirty="0"/>
              <a:t> a </a:t>
            </a:r>
            <a:r>
              <a:rPr lang="en-US" dirty="0" err="1"/>
              <a:t>mărfurilor</a:t>
            </a:r>
            <a:r>
              <a:rPr lang="en-US" dirty="0"/>
              <a:t>;</a:t>
            </a:r>
          </a:p>
          <a:p>
            <a:pPr marL="457200" indent="-457200" algn="just">
              <a:buFont typeface="+mj-lt"/>
              <a:buAutoNum type="arabicPeriod"/>
            </a:pPr>
            <a:r>
              <a:rPr lang="en-US" b="1" dirty="0" err="1"/>
              <a:t>Spaţiul</a:t>
            </a:r>
            <a:r>
              <a:rPr lang="en-US" b="1" dirty="0"/>
              <a:t> </a:t>
            </a:r>
            <a:r>
              <a:rPr lang="en-US" b="1" dirty="0" err="1"/>
              <a:t>pentru</a:t>
            </a:r>
            <a:r>
              <a:rPr lang="en-US" b="1" dirty="0"/>
              <a:t> </a:t>
            </a:r>
            <a:r>
              <a:rPr lang="en-US" b="1" dirty="0" err="1"/>
              <a:t>rezerva</a:t>
            </a:r>
            <a:r>
              <a:rPr lang="en-US" b="1" dirty="0"/>
              <a:t> de </a:t>
            </a:r>
            <a:r>
              <a:rPr lang="en-US" b="1" dirty="0" err="1"/>
              <a:t>mărfuri</a:t>
            </a:r>
            <a:r>
              <a:rPr lang="en-US" b="1" dirty="0"/>
              <a:t> </a:t>
            </a:r>
            <a:r>
              <a:rPr lang="en-US" dirty="0" err="1"/>
              <a:t>destinat</a:t>
            </a:r>
            <a:r>
              <a:rPr lang="en-US" dirty="0"/>
              <a:t> </a:t>
            </a:r>
            <a:r>
              <a:rPr lang="en-US" dirty="0" err="1"/>
              <a:t>păstrării</a:t>
            </a:r>
            <a:r>
              <a:rPr lang="en-US" dirty="0"/>
              <a:t> </a:t>
            </a:r>
            <a:r>
              <a:rPr lang="en-US" dirty="0" err="1"/>
              <a:t>stocurilor</a:t>
            </a:r>
            <a:r>
              <a:rPr lang="en-US" dirty="0"/>
              <a:t>;</a:t>
            </a:r>
          </a:p>
          <a:p>
            <a:pPr marL="457200" indent="-457200" algn="just">
              <a:buFont typeface="+mj-lt"/>
              <a:buAutoNum type="arabicPeriod"/>
            </a:pPr>
            <a:r>
              <a:rPr lang="en-US" b="1" dirty="0" err="1"/>
              <a:t>Spaţii</a:t>
            </a:r>
            <a:r>
              <a:rPr lang="en-US" b="1" dirty="0"/>
              <a:t> </a:t>
            </a:r>
            <a:r>
              <a:rPr lang="en-US" b="1" dirty="0" err="1"/>
              <a:t>auxiliare</a:t>
            </a:r>
            <a:r>
              <a:rPr lang="en-US" b="1" dirty="0"/>
              <a:t>, </a:t>
            </a:r>
            <a:r>
              <a:rPr lang="en-US" dirty="0" err="1"/>
              <a:t>după</a:t>
            </a:r>
            <a:r>
              <a:rPr lang="en-US" dirty="0"/>
              <a:t> </a:t>
            </a:r>
            <a:r>
              <a:rPr lang="en-US" dirty="0" err="1"/>
              <a:t>caz</a:t>
            </a:r>
            <a:r>
              <a:rPr lang="en-US" dirty="0"/>
              <a:t>, </a:t>
            </a:r>
            <a:r>
              <a:rPr lang="en-US" dirty="0" err="1"/>
              <a:t>în</a:t>
            </a:r>
            <a:r>
              <a:rPr lang="en-US" dirty="0"/>
              <a:t> </a:t>
            </a:r>
            <a:r>
              <a:rPr lang="en-US" dirty="0" err="1"/>
              <a:t>funcţie</a:t>
            </a:r>
            <a:r>
              <a:rPr lang="en-US" dirty="0"/>
              <a:t> de </a:t>
            </a:r>
            <a:r>
              <a:rPr lang="en-US" dirty="0" err="1"/>
              <a:t>profilul</a:t>
            </a:r>
            <a:r>
              <a:rPr lang="en-US" dirty="0"/>
              <a:t> </a:t>
            </a:r>
            <a:r>
              <a:rPr lang="en-US" dirty="0" err="1"/>
              <a:t>magazinului</a:t>
            </a:r>
            <a:r>
              <a:rPr lang="en-US" dirty="0"/>
              <a:t>:</a:t>
            </a:r>
          </a:p>
          <a:p>
            <a:endParaRPr lang="en-US" dirty="0"/>
          </a:p>
        </p:txBody>
      </p:sp>
    </p:spTree>
    <p:extLst>
      <p:ext uri="{BB962C8B-B14F-4D97-AF65-F5344CB8AC3E}">
        <p14:creationId xmlns:p14="http://schemas.microsoft.com/office/powerpoint/2010/main" val="60769599"/>
      </p:ext>
    </p:extLst>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95</TotalTime>
  <Words>2264</Words>
  <Application>Microsoft Office PowerPoint</Application>
  <PresentationFormat>Widescreen</PresentationFormat>
  <Paragraphs>130</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Courier New</vt:lpstr>
      <vt:lpstr>Garamond</vt:lpstr>
      <vt:lpstr>Times New Roman</vt:lpstr>
      <vt:lpstr>Trebuchet MS</vt:lpstr>
      <vt:lpstr>TrebuchetMS</vt:lpstr>
      <vt:lpstr>Wingdings</vt:lpstr>
      <vt:lpstr>Wingdings 3</vt:lpstr>
      <vt:lpstr>Facet</vt:lpstr>
      <vt:lpstr> </vt:lpstr>
      <vt:lpstr> INSTRUIREA LUCRĂTORILOR</vt:lpstr>
      <vt:lpstr>OBLIGAȚIILE LUCRĂTORILOR</vt:lpstr>
      <vt:lpstr>COMERCIALIZAREA MĂRFURILOR Vânzarea cu amănuntul Vânzarea clasică</vt:lpstr>
      <vt:lpstr>Vânzarea prin autoservire</vt:lpstr>
      <vt:lpstr>Vânzarea prin corespondentă</vt:lpstr>
      <vt:lpstr>Ambianta magazinului</vt:lpstr>
      <vt:lpstr>Organizarea interioară a magazinului</vt:lpstr>
      <vt:lpstr>Suprafata comerciala</vt:lpstr>
      <vt:lpstr>Comportamentul consumatorului</vt:lpstr>
      <vt:lpstr>Factorii care determină comportamentul consumatorului</vt:lpstr>
      <vt:lpstr>Decizia de cumpărare</vt:lpstr>
      <vt:lpstr>Comportamentul cumparatorului on-line</vt:lpstr>
      <vt:lpstr>Procesul luarii deciziei de cumparare in on-line</vt:lpstr>
      <vt:lpstr>Tipuri de consumatori</vt:lpstr>
      <vt:lpstr>Nevoile clientilor</vt:lpstr>
      <vt:lpstr>COMUNICAREA CU CLIENTII</vt:lpstr>
      <vt:lpstr>ETAPELE VÂNZĂRII MĂRFURILOR</vt:lpstr>
      <vt:lpstr>Vanzarea marfurilor</vt:lpstr>
      <vt:lpstr>ACTIVITĂȚI PRE VÂNZARE</vt:lpstr>
      <vt:lpstr>Analiza clienților nemulțumiți</vt:lpstr>
      <vt:lpstr>Managementul aprovizionării</vt:lpstr>
      <vt:lpstr>Documente specifice operatiilor economice cu mărfuri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Microsoft account</dc:creator>
  <cp:lastModifiedBy>gconstantin84@outlook.com</cp:lastModifiedBy>
  <cp:revision>15</cp:revision>
  <dcterms:created xsi:type="dcterms:W3CDTF">2022-07-10T18:07:05Z</dcterms:created>
  <dcterms:modified xsi:type="dcterms:W3CDTF">2022-08-04T21:27:22Z</dcterms:modified>
</cp:coreProperties>
</file>